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35"/>
  </p:notesMasterIdLst>
  <p:handoutMasterIdLst>
    <p:handoutMasterId r:id="rId36"/>
  </p:handoutMasterIdLst>
  <p:sldIdLst>
    <p:sldId id="256" r:id="rId5"/>
    <p:sldId id="259" r:id="rId6"/>
    <p:sldId id="260" r:id="rId7"/>
    <p:sldId id="261" r:id="rId8"/>
    <p:sldId id="276" r:id="rId9"/>
    <p:sldId id="279" r:id="rId10"/>
    <p:sldId id="284" r:id="rId11"/>
    <p:sldId id="285" r:id="rId12"/>
    <p:sldId id="286" r:id="rId13"/>
    <p:sldId id="287" r:id="rId14"/>
    <p:sldId id="290" r:id="rId15"/>
    <p:sldId id="291" r:id="rId16"/>
    <p:sldId id="293" r:id="rId17"/>
    <p:sldId id="292" r:id="rId18"/>
    <p:sldId id="294" r:id="rId19"/>
    <p:sldId id="295" r:id="rId20"/>
    <p:sldId id="282" r:id="rId21"/>
    <p:sldId id="299" r:id="rId22"/>
    <p:sldId id="298" r:id="rId23"/>
    <p:sldId id="296" r:id="rId24"/>
    <p:sldId id="297" r:id="rId25"/>
    <p:sldId id="283" r:id="rId26"/>
    <p:sldId id="300" r:id="rId27"/>
    <p:sldId id="302" r:id="rId28"/>
    <p:sldId id="303" r:id="rId29"/>
    <p:sldId id="304" r:id="rId30"/>
    <p:sldId id="301" r:id="rId31"/>
    <p:sldId id="307" r:id="rId32"/>
    <p:sldId id="306" r:id="rId33"/>
    <p:sldId id="305" r:id="rId34"/>
  </p:sldIdLst>
  <p:sldSz cx="9144000" cy="6858000" type="screen4x3"/>
  <p:notesSz cx="9928225" cy="6797675"/>
  <p:custDataLst>
    <p:tags r:id="rId37"/>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phen Rafferty" initials="SR" lastIdx="1" clrIdx="0">
    <p:extLst>
      <p:ext uri="{19B8F6BF-5375-455C-9EA6-DF929625EA0E}">
        <p15:presenceInfo xmlns:p15="http://schemas.microsoft.com/office/powerpoint/2012/main" userId="a04426156b3b4a3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9EDF4"/>
    <a:srgbClr val="FFFFFF"/>
    <a:srgbClr val="B212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971" autoAdjust="0"/>
    <p:restoredTop sz="94165" autoAdjust="0"/>
  </p:normalViewPr>
  <p:slideViewPr>
    <p:cSldViewPr>
      <p:cViewPr varScale="1">
        <p:scale>
          <a:sx n="74" d="100"/>
          <a:sy n="74" d="100"/>
        </p:scale>
        <p:origin x="1452" y="66"/>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ags" Target="tags/tag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10/08/2018</a:t>
            </a:fld>
            <a:endParaRPr lang="en-GB" dirty="0"/>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dirty="0"/>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8/10/2018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5645646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75B29D6C-98D7-42BB-9EE2-5766D80D86DD}" type="slidenum">
              <a:rPr lang="en-GB" smtClean="0"/>
              <a:pPr/>
              <a:t>10</a:t>
            </a:fld>
            <a:endParaRPr lang="en-GB" dirty="0"/>
          </a:p>
        </p:txBody>
      </p:sp>
    </p:spTree>
    <p:extLst>
      <p:ext uri="{BB962C8B-B14F-4D97-AF65-F5344CB8AC3E}">
        <p14:creationId xmlns:p14="http://schemas.microsoft.com/office/powerpoint/2010/main" val="32528801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E6C00DB4-E585-43D3-9A29-E1C42556C769}" type="slidenum">
              <a:rPr lang="en-GB" smtClean="0"/>
              <a:pPr>
                <a:defRPr/>
              </a:pPr>
              <a:t>11</a:t>
            </a:fld>
            <a:endParaRPr lang="en-GB" dirty="0"/>
          </a:p>
        </p:txBody>
      </p:sp>
    </p:spTree>
    <p:extLst>
      <p:ext uri="{BB962C8B-B14F-4D97-AF65-F5344CB8AC3E}">
        <p14:creationId xmlns:p14="http://schemas.microsoft.com/office/powerpoint/2010/main" val="34212518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E6C00DB4-E585-43D3-9A29-E1C42556C769}" type="slidenum">
              <a:rPr lang="en-GB" smtClean="0"/>
              <a:pPr>
                <a:defRPr/>
              </a:pPr>
              <a:t>12</a:t>
            </a:fld>
            <a:endParaRPr lang="en-GB" dirty="0"/>
          </a:p>
        </p:txBody>
      </p:sp>
    </p:spTree>
    <p:extLst>
      <p:ext uri="{BB962C8B-B14F-4D97-AF65-F5344CB8AC3E}">
        <p14:creationId xmlns:p14="http://schemas.microsoft.com/office/powerpoint/2010/main" val="5032871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E6C00DB4-E585-43D3-9A29-E1C42556C769}" type="slidenum">
              <a:rPr lang="en-GB" smtClean="0"/>
              <a:pPr>
                <a:defRPr/>
              </a:pPr>
              <a:t>13</a:t>
            </a:fld>
            <a:endParaRPr lang="en-GB" dirty="0"/>
          </a:p>
        </p:txBody>
      </p:sp>
    </p:spTree>
    <p:extLst>
      <p:ext uri="{BB962C8B-B14F-4D97-AF65-F5344CB8AC3E}">
        <p14:creationId xmlns:p14="http://schemas.microsoft.com/office/powerpoint/2010/main" val="14487751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E6C00DB4-E585-43D3-9A29-E1C42556C769}" type="slidenum">
              <a:rPr lang="en-GB" smtClean="0"/>
              <a:pPr>
                <a:defRPr/>
              </a:pPr>
              <a:t>14</a:t>
            </a:fld>
            <a:endParaRPr lang="en-GB" dirty="0"/>
          </a:p>
        </p:txBody>
      </p:sp>
    </p:spTree>
    <p:extLst>
      <p:ext uri="{BB962C8B-B14F-4D97-AF65-F5344CB8AC3E}">
        <p14:creationId xmlns:p14="http://schemas.microsoft.com/office/powerpoint/2010/main" val="42227302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E6C00DB4-E585-43D3-9A29-E1C42556C769}" type="slidenum">
              <a:rPr lang="en-GB" smtClean="0"/>
              <a:pPr>
                <a:defRPr/>
              </a:pPr>
              <a:t>15</a:t>
            </a:fld>
            <a:endParaRPr lang="en-GB" dirty="0"/>
          </a:p>
        </p:txBody>
      </p:sp>
    </p:spTree>
    <p:extLst>
      <p:ext uri="{BB962C8B-B14F-4D97-AF65-F5344CB8AC3E}">
        <p14:creationId xmlns:p14="http://schemas.microsoft.com/office/powerpoint/2010/main" val="31222288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E6C00DB4-E585-43D3-9A29-E1C42556C769}" type="slidenum">
              <a:rPr lang="en-GB" smtClean="0"/>
              <a:pPr>
                <a:defRPr/>
              </a:pPr>
              <a:t>16</a:t>
            </a:fld>
            <a:endParaRPr lang="en-GB" dirty="0"/>
          </a:p>
        </p:txBody>
      </p:sp>
    </p:spTree>
    <p:extLst>
      <p:ext uri="{BB962C8B-B14F-4D97-AF65-F5344CB8AC3E}">
        <p14:creationId xmlns:p14="http://schemas.microsoft.com/office/powerpoint/2010/main" val="16663793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3756637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33427171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13573619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24630316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9477390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35270828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8894193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13403398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2294254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30641674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12733072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6994843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17703723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8407547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22619998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37991428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37183463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29457433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38209708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E6C00DB4-E585-43D3-9A29-E1C42556C769}" type="slidenum">
              <a:rPr lang="en-GB" smtClean="0"/>
              <a:pPr>
                <a:defRPr/>
              </a:pPr>
              <a:t>7</a:t>
            </a:fld>
            <a:endParaRPr lang="en-GB" dirty="0"/>
          </a:p>
        </p:txBody>
      </p:sp>
    </p:spTree>
    <p:extLst>
      <p:ext uri="{BB962C8B-B14F-4D97-AF65-F5344CB8AC3E}">
        <p14:creationId xmlns:p14="http://schemas.microsoft.com/office/powerpoint/2010/main" val="1482894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75B29D6C-98D7-42BB-9EE2-5766D80D86DD}" type="slidenum">
              <a:rPr lang="en-GB" smtClean="0"/>
              <a:pPr/>
              <a:t>8</a:t>
            </a:fld>
            <a:endParaRPr lang="en-GB" dirty="0"/>
          </a:p>
        </p:txBody>
      </p:sp>
    </p:spTree>
    <p:extLst>
      <p:ext uri="{BB962C8B-B14F-4D97-AF65-F5344CB8AC3E}">
        <p14:creationId xmlns:p14="http://schemas.microsoft.com/office/powerpoint/2010/main" val="8637642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75B29D6C-98D7-42BB-9EE2-5766D80D86DD}" type="slidenum">
              <a:rPr lang="en-GB" smtClean="0"/>
              <a:pPr/>
              <a:t>9</a:t>
            </a:fld>
            <a:endParaRPr lang="en-GB" dirty="0"/>
          </a:p>
        </p:txBody>
      </p:sp>
    </p:spTree>
    <p:extLst>
      <p:ext uri="{BB962C8B-B14F-4D97-AF65-F5344CB8AC3E}">
        <p14:creationId xmlns:p14="http://schemas.microsoft.com/office/powerpoint/2010/main" val="40276781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slide" Target="../slides/slide21.xml"/><Relationship Id="rId3" Type="http://schemas.openxmlformats.org/officeDocument/2006/relationships/slide" Target="../slides/slide2.xml"/><Relationship Id="rId7" Type="http://schemas.openxmlformats.org/officeDocument/2006/relationships/slide" Target="../slides/slide22.xml"/><Relationship Id="rId12" Type="http://schemas.openxmlformats.org/officeDocument/2006/relationships/slide" Target="../slides/slide29.xml"/><Relationship Id="rId2" Type="http://schemas.openxmlformats.org/officeDocument/2006/relationships/slide" Target="../slides/slide7.xml"/><Relationship Id="rId1" Type="http://schemas.openxmlformats.org/officeDocument/2006/relationships/slideMaster" Target="../slideMasters/slideMaster1.xml"/><Relationship Id="rId6" Type="http://schemas.openxmlformats.org/officeDocument/2006/relationships/image" Target="../media/image2.jpeg"/><Relationship Id="rId11" Type="http://schemas.openxmlformats.org/officeDocument/2006/relationships/slide" Target="../slides/slide23.xml"/><Relationship Id="rId5" Type="http://schemas.openxmlformats.org/officeDocument/2006/relationships/slide" Target="../slides/slide14.xml"/><Relationship Id="rId10" Type="http://schemas.openxmlformats.org/officeDocument/2006/relationships/slide" Target="../slides/slide17.xml"/><Relationship Id="rId4" Type="http://schemas.openxmlformats.org/officeDocument/2006/relationships/slide" Target="../slides/slide12.xml"/><Relationship Id="rId9" Type="http://schemas.openxmlformats.org/officeDocument/2006/relationships/slide" Target="../slides/slide20.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70266" y="72008"/>
            <a:ext cx="7742094" cy="54868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802368" y="620688"/>
            <a:ext cx="376654"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36000" tIns="36000" rIns="36000" bIns="36000" rtlCol="0" anchor="ctr"/>
          <a:lstStyle/>
          <a:p>
            <a:pPr algn="ctr"/>
            <a:r>
              <a:rPr lang="en-IE" sz="1000" b="1" dirty="0" smtClean="0">
                <a:latin typeface="Arial" panose="020B0604020202020204" pitchFamily="34" charset="0"/>
                <a:cs typeface="Arial" panose="020B0604020202020204" pitchFamily="34" charset="0"/>
              </a:rPr>
              <a:t>4.1</a:t>
            </a:r>
            <a:r>
              <a:rPr lang="en-IE" sz="1000" b="1" baseline="0" dirty="0" smtClean="0">
                <a:latin typeface="Arial" panose="020B0604020202020204" pitchFamily="34" charset="0"/>
                <a:cs typeface="Arial" panose="020B0604020202020204" pitchFamily="34" charset="0"/>
              </a:rPr>
              <a:t> - DFD</a:t>
            </a:r>
            <a:endParaRPr lang="en-GB" sz="1000" b="1" dirty="0">
              <a:latin typeface="Arial" panose="020B0604020202020204" pitchFamily="34" charset="0"/>
              <a:cs typeface="Arial" panose="020B0604020202020204" pitchFamily="34" charset="0"/>
            </a:endParaRPr>
          </a:p>
        </p:txBody>
      </p:sp>
      <p:sp>
        <p:nvSpPr>
          <p:cNvPr id="5" name="Round Same Side Corner Rectangle 4">
            <a:hlinkClick r:id="rId3" action="ppaction://hlinksldjump"/>
          </p:cNvPr>
          <p:cNvSpPr/>
          <p:nvPr/>
        </p:nvSpPr>
        <p:spPr>
          <a:xfrm>
            <a:off x="107505" y="620688"/>
            <a:ext cx="648070"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lIns="36000" tIns="36000" rIns="36000" bIns="36000" rtlCol="0" anchor="ctr"/>
          <a:lstStyle/>
          <a:p>
            <a:pPr algn="ctr"/>
            <a:r>
              <a:rPr lang="en-GB" sz="1000" b="1" dirty="0" smtClean="0">
                <a:latin typeface="Arial" panose="020B0604020202020204" pitchFamily="34" charset="0"/>
                <a:cs typeface="Arial" panose="020B0604020202020204" pitchFamily="34" charset="0"/>
              </a:rPr>
              <a:t>Scenario</a:t>
            </a:r>
            <a:endParaRPr lang="en-GB" sz="1000" b="1" dirty="0">
              <a:latin typeface="Arial" panose="020B0604020202020204" pitchFamily="34" charset="0"/>
              <a:cs typeface="Arial" panose="020B0604020202020204" pitchFamily="34" charset="0"/>
            </a:endParaRPr>
          </a:p>
        </p:txBody>
      </p:sp>
      <p:sp>
        <p:nvSpPr>
          <p:cNvPr id="7" name="Round Same Side Corner Rectangle 6">
            <a:hlinkClick r:id="rId4" action="ppaction://hlinksldjump"/>
          </p:cNvPr>
          <p:cNvSpPr/>
          <p:nvPr/>
        </p:nvSpPr>
        <p:spPr>
          <a:xfrm>
            <a:off x="1225815" y="620688"/>
            <a:ext cx="76737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36000" tIns="36000" rIns="36000" bIns="36000" rtlCol="0" anchor="ctr"/>
          <a:lstStyle/>
          <a:p>
            <a:pPr algn="ctr"/>
            <a:r>
              <a:rPr lang="en-US" sz="1000" b="1" dirty="0" smtClean="0">
                <a:latin typeface="Arial" panose="020B0604020202020204" pitchFamily="34" charset="0"/>
                <a:cs typeface="Arial" panose="020B0604020202020204" pitchFamily="34" charset="0"/>
              </a:rPr>
              <a:t>4.2 – Flow Chart</a:t>
            </a:r>
            <a:endParaRPr lang="en-GB" sz="1000" b="1" dirty="0">
              <a:latin typeface="Arial" panose="020B0604020202020204" pitchFamily="34" charset="0"/>
              <a:cs typeface="Arial" panose="020B0604020202020204" pitchFamily="34" charset="0"/>
            </a:endParaRPr>
          </a:p>
        </p:txBody>
      </p:sp>
      <p:sp>
        <p:nvSpPr>
          <p:cNvPr id="11" name="Round Same Side Corner Rectangle 10">
            <a:hlinkClick r:id="rId5" action="ppaction://hlinksldjump"/>
          </p:cNvPr>
          <p:cNvSpPr/>
          <p:nvPr/>
        </p:nvSpPr>
        <p:spPr>
          <a:xfrm>
            <a:off x="2039984" y="620688"/>
            <a:ext cx="63654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36000" tIns="36000" rIns="36000" bIns="36000" rtlCol="0" anchor="ctr"/>
          <a:lstStyle/>
          <a:p>
            <a:pPr algn="ctr"/>
            <a:r>
              <a:rPr lang="en-GB" sz="1000" b="1" dirty="0" smtClean="0">
                <a:latin typeface="Arial" panose="020B0604020202020204" pitchFamily="34" charset="0"/>
                <a:cs typeface="Arial" panose="020B0604020202020204" pitchFamily="34" charset="0"/>
              </a:rPr>
              <a:t>4.3 - Jackson</a:t>
            </a:r>
            <a:endParaRPr lang="en-GB" sz="1000" b="1" dirty="0">
              <a:latin typeface="Arial" panose="020B0604020202020204" pitchFamily="34" charset="0"/>
              <a:cs typeface="Arial" panose="020B0604020202020204" pitchFamily="34" charset="0"/>
            </a:endParaRPr>
          </a:p>
        </p:txBody>
      </p:sp>
      <p:sp>
        <p:nvSpPr>
          <p:cNvPr id="14" name="Round Same Side Corner Rectangle 13">
            <a:hlinkClick r:id="" action="ppaction://noaction"/>
          </p:cNvPr>
          <p:cNvSpPr/>
          <p:nvPr userDrawn="1"/>
        </p:nvSpPr>
        <p:spPr>
          <a:xfrm>
            <a:off x="6876255" y="620688"/>
            <a:ext cx="936105"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36000" tIns="36000" rIns="36000" bIns="36000" rtlCol="0" anchor="ctr"/>
          <a:lstStyle/>
          <a:p>
            <a:pPr algn="ctr"/>
            <a:r>
              <a:rPr lang="en-GB" sz="1000" b="1" dirty="0" smtClean="0">
                <a:latin typeface="Arial" panose="020B0604020202020204" pitchFamily="34" charset="0"/>
                <a:cs typeface="Arial" panose="020B0604020202020204" pitchFamily="34" charset="0"/>
              </a:rPr>
              <a:t>Assessment</a:t>
            </a:r>
            <a:endParaRPr lang="en-GB" sz="10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70267" y="996146"/>
            <a:ext cx="8966229" cy="5757790"/>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pic>
        <p:nvPicPr>
          <p:cNvPr id="9" name="Picture 8"/>
          <p:cNvPicPr/>
          <p:nvPr userDrawn="1"/>
        </p:nvPicPr>
        <p:blipFill>
          <a:blip r:embed="rId6" cstate="print">
            <a:extLst>
              <a:ext uri="{28A0092B-C50C-407E-A947-70E740481C1C}">
                <a14:useLocalDpi xmlns:a14="http://schemas.microsoft.com/office/drawing/2010/main" val="0"/>
              </a:ext>
            </a:extLst>
          </a:blip>
          <a:stretch>
            <a:fillRect/>
          </a:stretch>
        </p:blipFill>
        <p:spPr>
          <a:xfrm>
            <a:off x="7939883" y="44624"/>
            <a:ext cx="1168621" cy="918738"/>
          </a:xfrm>
          <a:prstGeom prst="rect">
            <a:avLst/>
          </a:prstGeom>
        </p:spPr>
      </p:pic>
      <p:sp>
        <p:nvSpPr>
          <p:cNvPr id="10" name="Round Same Side Corner Rectangle 9">
            <a:hlinkClick r:id="rId7" action="ppaction://hlinksldjump"/>
          </p:cNvPr>
          <p:cNvSpPr/>
          <p:nvPr userDrawn="1"/>
        </p:nvSpPr>
        <p:spPr>
          <a:xfrm>
            <a:off x="5076626" y="620688"/>
            <a:ext cx="43511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36000" tIns="36000" rIns="36000" bIns="36000" rtlCol="0" anchor="ctr"/>
          <a:lstStyle/>
          <a:p>
            <a:pPr algn="ctr"/>
            <a:r>
              <a:rPr lang="en-GB" sz="1000" b="1" dirty="0" smtClean="0">
                <a:latin typeface="Arial" panose="020B0604020202020204" pitchFamily="34" charset="0"/>
                <a:cs typeface="Arial" panose="020B0604020202020204" pitchFamily="34" charset="0"/>
              </a:rPr>
              <a:t>4.7 – ELH</a:t>
            </a:r>
            <a:endParaRPr lang="en-GB" sz="1000" b="1" dirty="0">
              <a:latin typeface="Arial" panose="020B0604020202020204" pitchFamily="34" charset="0"/>
              <a:cs typeface="Arial" panose="020B0604020202020204" pitchFamily="34" charset="0"/>
            </a:endParaRPr>
          </a:p>
        </p:txBody>
      </p:sp>
      <p:sp>
        <p:nvSpPr>
          <p:cNvPr id="12" name="Round Same Side Corner Rectangle 11">
            <a:hlinkClick r:id="rId8" action="ppaction://hlinksldjump"/>
          </p:cNvPr>
          <p:cNvSpPr/>
          <p:nvPr userDrawn="1"/>
        </p:nvSpPr>
        <p:spPr>
          <a:xfrm>
            <a:off x="4456106" y="620688"/>
            <a:ext cx="57372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36000" tIns="36000" rIns="36000" bIns="36000" rtlCol="0" anchor="ctr"/>
          <a:lstStyle/>
          <a:p>
            <a:pPr algn="ctr"/>
            <a:r>
              <a:rPr lang="en-GB" sz="1000" b="1" dirty="0" smtClean="0">
                <a:latin typeface="Arial" panose="020B0604020202020204" pitchFamily="34" charset="0"/>
                <a:cs typeface="Arial" panose="020B0604020202020204" pitchFamily="34" charset="0"/>
              </a:rPr>
              <a:t>4.6 - Bubble</a:t>
            </a:r>
            <a:endParaRPr lang="en-GB" sz="1000" b="1" dirty="0">
              <a:latin typeface="Arial" panose="020B0604020202020204" pitchFamily="34" charset="0"/>
              <a:cs typeface="Arial" panose="020B0604020202020204" pitchFamily="34" charset="0"/>
            </a:endParaRPr>
          </a:p>
        </p:txBody>
      </p:sp>
      <p:sp>
        <p:nvSpPr>
          <p:cNvPr id="13" name="Round Same Side Corner Rectangle 12">
            <a:hlinkClick r:id="rId9" action="ppaction://hlinksldjump"/>
          </p:cNvPr>
          <p:cNvSpPr/>
          <p:nvPr userDrawn="1"/>
        </p:nvSpPr>
        <p:spPr>
          <a:xfrm>
            <a:off x="3560237" y="620688"/>
            <a:ext cx="84907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36000" tIns="36000" rIns="36000" bIns="36000" rtlCol="0" anchor="ctr"/>
          <a:lstStyle/>
          <a:p>
            <a:pPr algn="ctr"/>
            <a:r>
              <a:rPr lang="en-GB" sz="1000" b="1" dirty="0" smtClean="0">
                <a:latin typeface="Arial" panose="020B0604020202020204" pitchFamily="34" charset="0"/>
                <a:cs typeface="Arial" panose="020B0604020202020204" pitchFamily="34" charset="0"/>
              </a:rPr>
              <a:t>4.5 – Hierarchical</a:t>
            </a:r>
            <a:endParaRPr lang="en-GB" sz="1000" b="1" dirty="0">
              <a:latin typeface="Arial" panose="020B0604020202020204" pitchFamily="34" charset="0"/>
              <a:cs typeface="Arial" panose="020B0604020202020204" pitchFamily="34" charset="0"/>
            </a:endParaRPr>
          </a:p>
        </p:txBody>
      </p:sp>
      <p:sp>
        <p:nvSpPr>
          <p:cNvPr id="16" name="Round Same Side Corner Rectangle 15">
            <a:hlinkClick r:id="rId10" action="ppaction://hlinksldjump"/>
          </p:cNvPr>
          <p:cNvSpPr/>
          <p:nvPr userDrawn="1"/>
        </p:nvSpPr>
        <p:spPr>
          <a:xfrm>
            <a:off x="2723323" y="620688"/>
            <a:ext cx="790121"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36000" tIns="36000" rIns="36000" bIns="36000" rtlCol="0" anchor="ctr"/>
          <a:lstStyle/>
          <a:p>
            <a:pPr algn="ctr"/>
            <a:r>
              <a:rPr lang="en-GB" sz="1000" b="1" dirty="0" smtClean="0">
                <a:latin typeface="Arial" panose="020B0604020202020204" pitchFamily="34" charset="0"/>
                <a:cs typeface="Arial" panose="020B0604020202020204" pitchFamily="34" charset="0"/>
              </a:rPr>
              <a:t>4.4 – Static Data</a:t>
            </a:r>
            <a:endParaRPr lang="en-GB" sz="1000" b="1" dirty="0">
              <a:latin typeface="Arial" panose="020B0604020202020204" pitchFamily="34" charset="0"/>
              <a:cs typeface="Arial" panose="020B0604020202020204" pitchFamily="34" charset="0"/>
            </a:endParaRPr>
          </a:p>
        </p:txBody>
      </p:sp>
      <p:sp>
        <p:nvSpPr>
          <p:cNvPr id="17" name="Round Same Side Corner Rectangle 16">
            <a:hlinkClick r:id="rId11" action="ppaction://hlinksldjump"/>
          </p:cNvPr>
          <p:cNvSpPr/>
          <p:nvPr userDrawn="1"/>
        </p:nvSpPr>
        <p:spPr>
          <a:xfrm>
            <a:off x="5558529" y="620688"/>
            <a:ext cx="455957" cy="357190"/>
          </a:xfrm>
          <a:prstGeom prst="round2SameRect">
            <a:avLst/>
          </a:prstGeom>
          <a:gradFill>
            <a:gsLst>
              <a:gs pos="0">
                <a:schemeClr val="accent5">
                  <a:lumMod val="50000"/>
                </a:schemeClr>
              </a:gs>
              <a:gs pos="53000">
                <a:schemeClr val="accent5">
                  <a:lumMod val="75000"/>
                </a:schemeClr>
              </a:gs>
              <a:gs pos="77000">
                <a:schemeClr val="accent5">
                  <a:lumMod val="60000"/>
                  <a:lumOff val="40000"/>
                </a:schemeClr>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36000" tIns="36000" rIns="36000" bIns="36000" rtlCol="0" anchor="ctr"/>
          <a:lstStyle/>
          <a:p>
            <a:pPr algn="ctr"/>
            <a:r>
              <a:rPr lang="en-GB" sz="1000" b="1" dirty="0" smtClean="0">
                <a:latin typeface="Arial" panose="020B0604020202020204" pitchFamily="34" charset="0"/>
                <a:cs typeface="Arial" panose="020B0604020202020204" pitchFamily="34" charset="0"/>
              </a:rPr>
              <a:t>M2 - UML</a:t>
            </a:r>
            <a:endParaRPr lang="en-GB" sz="1000" b="1" dirty="0">
              <a:latin typeface="Arial" panose="020B0604020202020204" pitchFamily="34" charset="0"/>
              <a:cs typeface="Arial" panose="020B0604020202020204" pitchFamily="34" charset="0"/>
            </a:endParaRPr>
          </a:p>
        </p:txBody>
      </p:sp>
      <p:sp>
        <p:nvSpPr>
          <p:cNvPr id="18" name="Round Same Side Corner Rectangle 17">
            <a:hlinkClick r:id="rId12" action="ppaction://hlinksldjump"/>
          </p:cNvPr>
          <p:cNvSpPr/>
          <p:nvPr userDrawn="1"/>
        </p:nvSpPr>
        <p:spPr>
          <a:xfrm>
            <a:off x="6061279" y="620688"/>
            <a:ext cx="768179" cy="357190"/>
          </a:xfrm>
          <a:prstGeom prst="round2SameRect">
            <a:avLst/>
          </a:prstGeom>
          <a:gradFill>
            <a:gsLst>
              <a:gs pos="0">
                <a:srgbClr val="C00000"/>
              </a:gs>
              <a:gs pos="49000">
                <a:srgbClr val="FF0000"/>
              </a:gs>
              <a:gs pos="100000">
                <a:schemeClr val="accent6">
                  <a:lumMod val="60000"/>
                  <a:lumOff val="40000"/>
                </a:schemeClr>
              </a:gs>
            </a:gsLst>
          </a:gradFill>
          <a:effectLst/>
        </p:spPr>
        <p:style>
          <a:lnRef idx="0">
            <a:schemeClr val="accent3"/>
          </a:lnRef>
          <a:fillRef idx="3">
            <a:schemeClr val="accent3"/>
          </a:fillRef>
          <a:effectRef idx="3">
            <a:schemeClr val="accent3"/>
          </a:effectRef>
          <a:fontRef idx="minor">
            <a:schemeClr val="lt1"/>
          </a:fontRef>
        </p:style>
        <p:txBody>
          <a:bodyPr lIns="36000" tIns="36000" rIns="36000" bIns="36000" rtlCol="0" anchor="ctr"/>
          <a:lstStyle/>
          <a:p>
            <a:pPr algn="ctr"/>
            <a:r>
              <a:rPr lang="en-GB" sz="1000" b="1" dirty="0" smtClean="0">
                <a:latin typeface="Arial" panose="020B0604020202020204" pitchFamily="34" charset="0"/>
                <a:cs typeface="Arial" panose="020B0604020202020204" pitchFamily="34" charset="0"/>
              </a:rPr>
              <a:t>D1 - Presenting</a:t>
            </a:r>
            <a:endParaRPr lang="en-GB" sz="1000" b="1"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creately.com/diagram/example/i55dy1vh/Jackson%20Structure%20Chart"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2.gif"/><Relationship Id="rId5" Type="http://schemas.openxmlformats.org/officeDocument/2006/relationships/image" Target="../media/image21.png"/><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smartdraw.com/entity-relationship-diagram/"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25.gif"/></Relationships>
</file>

<file path=ppt/slides/_rels/slide18.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1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40.jpeg"/><Relationship Id="rId4" Type="http://schemas.openxmlformats.org/officeDocument/2006/relationships/image" Target="../media/image39.jpeg"/></Relationships>
</file>

<file path=ppt/slides/_rels/slide2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2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2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27.xml.rels><?xml version="1.0" encoding="UTF-8" standalone="yes"?>
<Relationships xmlns="http://schemas.openxmlformats.org/package/2006/relationships"><Relationship Id="rId3" Type="http://schemas.openxmlformats.org/officeDocument/2006/relationships/hyperlink" Target="https://www.visual-paradigm.com/guide/uml-unified-modeling-language/what-is-uml/#class-diagram"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28.xml.rels><?xml version="1.0" encoding="UTF-8" standalone="yes"?>
<Relationships xmlns="http://schemas.openxmlformats.org/package/2006/relationships"><Relationship Id="rId8" Type="http://schemas.openxmlformats.org/officeDocument/2006/relationships/hyperlink" Target="http://www.uml-diagrams.org/uml-25-diagrams.html" TargetMode="External"/><Relationship Id="rId3" Type="http://schemas.openxmlformats.org/officeDocument/2006/relationships/hyperlink" Target="http://www.technologyuk.net/computing/sad/intro_to_ooad.shtml" TargetMode="External"/><Relationship Id="rId7" Type="http://schemas.openxmlformats.org/officeDocument/2006/relationships/hyperlink" Target="https://www.youtube.com/watch?v=yAihwmczqsk"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hyperlink" Target="https://www.youtube.com/watch?v=XFTAIj2N2Lc" TargetMode="External"/><Relationship Id="rId5" Type="http://schemas.openxmlformats.org/officeDocument/2006/relationships/hyperlink" Target="https://www.youtube.com/watch?v=oil8CRsc8bg" TargetMode="External"/><Relationship Id="rId4" Type="http://schemas.openxmlformats.org/officeDocument/2006/relationships/hyperlink" Target="https://www.youtube.com/watch?v=UzprPX82Na" TargetMode="External"/><Relationship Id="rId9" Type="http://schemas.openxmlformats.org/officeDocument/2006/relationships/hyperlink" Target="http://www.tutorialspoint.com/uml/uml_interaction_diagram.htm" TargetMode="Externa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gi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7.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0.gif"/></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7504" y="5517232"/>
            <a:ext cx="8928992"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11.3 - Be </a:t>
            </a:r>
            <a:r>
              <a:rPr lang="en-US"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able to develop and document models for business systems</a:t>
            </a:r>
            <a:endParaRPr lang="en-GB" sz="28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251520" y="260648"/>
            <a:ext cx="8496944"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dirty="0"/>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520" y="2060847"/>
            <a:ext cx="8496944" cy="2868673"/>
          </a:xfrm>
          <a:prstGeom prst="rect">
            <a:avLst/>
          </a:prstGeom>
        </p:spPr>
      </p:pic>
      <p:sp>
        <p:nvSpPr>
          <p:cNvPr id="6" name="TextBox 5"/>
          <p:cNvSpPr txBox="1"/>
          <p:nvPr/>
        </p:nvSpPr>
        <p:spPr>
          <a:xfrm>
            <a:off x="1880666" y="332656"/>
            <a:ext cx="6723781" cy="1492716"/>
          </a:xfrm>
          <a:prstGeom prst="rect">
            <a:avLst/>
          </a:prstGeom>
          <a:noFill/>
        </p:spPr>
        <p:txBody>
          <a:bodyPr wrap="square" rtlCol="0">
            <a:spAutoFit/>
          </a:bodyPr>
          <a:lstStyle/>
          <a:p>
            <a:pPr algn="r"/>
            <a:r>
              <a:rPr lang="en-GB" sz="3100" dirty="0" smtClean="0"/>
              <a:t> </a:t>
            </a:r>
            <a:r>
              <a:rPr lang="en-GB" sz="3100" dirty="0"/>
              <a:t>Cambridge </a:t>
            </a:r>
            <a:r>
              <a:rPr lang="en-GB" sz="3100" b="1" dirty="0" smtClean="0"/>
              <a:t>TECHNICALS- LEVEL </a:t>
            </a:r>
            <a:r>
              <a:rPr lang="en-GB" sz="3100" b="1" dirty="0"/>
              <a:t>3 </a:t>
            </a:r>
            <a:endParaRPr lang="en-GB" sz="3100" b="1" dirty="0" smtClean="0"/>
          </a:p>
          <a:p>
            <a:pPr algn="r"/>
            <a:r>
              <a:rPr lang="en-US" sz="2800" b="1" dirty="0"/>
              <a:t>Unit 11 - Systems Analysis and Design</a:t>
            </a:r>
            <a:endParaRPr lang="en-GB" sz="2800" b="1" dirty="0" smtClean="0"/>
          </a:p>
          <a:p>
            <a:pPr algn="r"/>
            <a:r>
              <a:rPr lang="en-GB" sz="3200" b="1" dirty="0" smtClean="0">
                <a:solidFill>
                  <a:schemeClr val="tx1">
                    <a:lumMod val="50000"/>
                    <a:lumOff val="50000"/>
                  </a:schemeClr>
                </a:solidFill>
              </a:rPr>
              <a:t>2016</a:t>
            </a:r>
            <a:endParaRPr lang="en-GB" sz="3600" b="1" dirty="0">
              <a:solidFill>
                <a:schemeClr val="tx1">
                  <a:lumMod val="50000"/>
                  <a:lumOff val="50000"/>
                </a:schemeClr>
              </a:solidFill>
            </a:endParaRPr>
          </a:p>
        </p:txBody>
      </p:sp>
      <p:pic>
        <p:nvPicPr>
          <p:cNvPr id="8" name="Picture 7"/>
          <p:cNvPicPr/>
          <p:nvPr/>
        </p:nvPicPr>
        <p:blipFill>
          <a:blip r:embed="rId4" cstate="print">
            <a:extLst>
              <a:ext uri="{28A0092B-C50C-407E-A947-70E740481C1C}">
                <a14:useLocalDpi xmlns:a14="http://schemas.microsoft.com/office/drawing/2010/main" val="0"/>
              </a:ext>
            </a:extLst>
          </a:blip>
          <a:stretch>
            <a:fillRect/>
          </a:stretch>
        </p:blipFill>
        <p:spPr>
          <a:xfrm>
            <a:off x="323528" y="332656"/>
            <a:ext cx="1557139" cy="1569660"/>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179512" y="1092200"/>
            <a:ext cx="4268343" cy="5589832"/>
          </a:xfrm>
        </p:spPr>
        <p:txBody>
          <a:bodyPr>
            <a:noAutofit/>
          </a:bodyPr>
          <a:lstStyle/>
          <a:p>
            <a:pPr marL="346075" indent="-346075">
              <a:spcAft>
                <a:spcPts val="0"/>
              </a:spcAft>
              <a:buClr>
                <a:srgbClr val="C00000"/>
              </a:buClr>
              <a:buSzPct val="80000"/>
              <a:buFont typeface="Wingdings 3" panose="05040102010807070707" pitchFamily="18" charset="2"/>
              <a:buChar char=""/>
            </a:pPr>
            <a:r>
              <a:rPr lang="en-GB" sz="2800" dirty="0" smtClean="0">
                <a:latin typeface="Arial" panose="020B0604020202020204" pitchFamily="34" charset="0"/>
                <a:cs typeface="Arial" panose="020B0604020202020204" pitchFamily="34" charset="0"/>
              </a:rPr>
              <a:t>The next </a:t>
            </a:r>
            <a:r>
              <a:rPr lang="en-GB" sz="2800" dirty="0">
                <a:latin typeface="Arial" panose="020B0604020202020204" pitchFamily="34" charset="0"/>
                <a:cs typeface="Arial" panose="020B0604020202020204" pitchFamily="34" charset="0"/>
              </a:rPr>
              <a:t>Level is </a:t>
            </a:r>
            <a:r>
              <a:rPr lang="en-GB" sz="2800" dirty="0" smtClean="0">
                <a:latin typeface="Arial" panose="020B0604020202020204" pitchFamily="34" charset="0"/>
                <a:cs typeface="Arial" panose="020B0604020202020204" pitchFamily="34" charset="0"/>
              </a:rPr>
              <a:t>called </a:t>
            </a:r>
            <a:r>
              <a:rPr lang="en-GB" sz="2800" b="1" dirty="0" smtClean="0">
                <a:latin typeface="Arial" panose="020B0604020202020204" pitchFamily="34" charset="0"/>
                <a:cs typeface="Arial" panose="020B0604020202020204" pitchFamily="34" charset="0"/>
              </a:rPr>
              <a:t>Level </a:t>
            </a:r>
            <a:r>
              <a:rPr lang="en-GB" sz="2800" b="1" dirty="0">
                <a:latin typeface="Arial" panose="020B0604020202020204" pitchFamily="34" charset="0"/>
                <a:cs typeface="Arial" panose="020B0604020202020204" pitchFamily="34" charset="0"/>
              </a:rPr>
              <a:t>1</a:t>
            </a:r>
            <a:r>
              <a:rPr lang="en-GB" sz="2800" b="1" dirty="0" smtClean="0">
                <a:latin typeface="Arial" panose="020B0604020202020204" pitchFamily="34" charset="0"/>
                <a:cs typeface="Arial" panose="020B0604020202020204" pitchFamily="34" charset="0"/>
              </a:rPr>
              <a:t> DFD</a:t>
            </a:r>
            <a:r>
              <a:rPr lang="en-GB" sz="2800" dirty="0" smtClean="0">
                <a:latin typeface="Arial" panose="020B0604020202020204" pitchFamily="34" charset="0"/>
                <a:cs typeface="Arial" panose="020B0604020202020204" pitchFamily="34" charset="0"/>
              </a:rPr>
              <a:t>, </a:t>
            </a:r>
            <a:r>
              <a:rPr lang="en-GB" sz="2800" dirty="0">
                <a:latin typeface="Arial" panose="020B0604020202020204" pitchFamily="34" charset="0"/>
                <a:cs typeface="Arial" panose="020B0604020202020204" pitchFamily="34" charset="0"/>
              </a:rPr>
              <a:t>here are some important points:</a:t>
            </a:r>
          </a:p>
          <a:p>
            <a:pPr marL="717550" lvl="0" indent="-342900">
              <a:spcAft>
                <a:spcPts val="0"/>
              </a:spcAft>
              <a:buClr>
                <a:srgbClr val="C00000"/>
              </a:buClr>
              <a:buSzPct val="100000"/>
              <a:buFont typeface="Wingdings" panose="05000000000000000000" pitchFamily="2" charset="2"/>
              <a:buChar char="§"/>
            </a:pPr>
            <a:r>
              <a:rPr lang="en-GB" sz="2800" dirty="0" smtClean="0">
                <a:latin typeface="Arial" panose="020B0604020202020204" pitchFamily="34" charset="0"/>
                <a:cs typeface="Arial" panose="020B0604020202020204" pitchFamily="34" charset="0"/>
              </a:rPr>
              <a:t>must </a:t>
            </a:r>
            <a:r>
              <a:rPr lang="en-GB" sz="2800" b="1" i="1" dirty="0" smtClean="0">
                <a:latin typeface="Arial" panose="020B0604020202020204" pitchFamily="34" charset="0"/>
                <a:cs typeface="Arial" panose="020B0604020202020204" pitchFamily="34" charset="0"/>
              </a:rPr>
              <a:t>reflect</a:t>
            </a:r>
            <a:r>
              <a:rPr lang="en-GB" sz="2800" dirty="0" smtClean="0">
                <a:latin typeface="Arial" panose="020B0604020202020204" pitchFamily="34" charset="0"/>
                <a:cs typeface="Arial" panose="020B0604020202020204" pitchFamily="34" charset="0"/>
              </a:rPr>
              <a:t> the </a:t>
            </a:r>
            <a:r>
              <a:rPr lang="en-GB" sz="2800" b="1" i="1" dirty="0" smtClean="0">
                <a:latin typeface="Arial" panose="020B0604020202020204" pitchFamily="34" charset="0"/>
                <a:cs typeface="Arial" panose="020B0604020202020204" pitchFamily="34" charset="0"/>
              </a:rPr>
              <a:t>Level 1 DFD </a:t>
            </a:r>
            <a:r>
              <a:rPr lang="en-GB" sz="2800" dirty="0" smtClean="0">
                <a:latin typeface="Arial" panose="020B0604020202020204" pitchFamily="34" charset="0"/>
                <a:cs typeface="Arial" panose="020B0604020202020204" pitchFamily="34" charset="0"/>
              </a:rPr>
              <a:t>(in more </a:t>
            </a:r>
            <a:r>
              <a:rPr lang="en-GB" sz="2800" b="1" dirty="0" smtClean="0">
                <a:latin typeface="Arial" panose="020B0604020202020204" pitchFamily="34" charset="0"/>
                <a:cs typeface="Arial" panose="020B0604020202020204" pitchFamily="34" charset="0"/>
              </a:rPr>
              <a:t>detail</a:t>
            </a:r>
            <a:r>
              <a:rPr lang="en-GB" sz="2800" dirty="0" smtClean="0">
                <a:latin typeface="Arial" panose="020B0604020202020204" pitchFamily="34" charset="0"/>
                <a:cs typeface="Arial" panose="020B0604020202020204" pitchFamily="34" charset="0"/>
              </a:rPr>
              <a:t>)</a:t>
            </a:r>
          </a:p>
          <a:p>
            <a:pPr marL="717550" lvl="0" indent="-342900">
              <a:spcAft>
                <a:spcPts val="0"/>
              </a:spcAft>
              <a:buClr>
                <a:srgbClr val="C00000"/>
              </a:buClr>
              <a:buSzPct val="100000"/>
              <a:buFont typeface="Wingdings" panose="05000000000000000000" pitchFamily="2" charset="2"/>
              <a:buChar char="§"/>
            </a:pPr>
            <a:r>
              <a:rPr lang="en-GB" sz="2800" dirty="0" smtClean="0">
                <a:latin typeface="Arial" panose="020B0604020202020204" pitchFamily="34" charset="0"/>
                <a:cs typeface="Arial" panose="020B0604020202020204" pitchFamily="34" charset="0"/>
              </a:rPr>
              <a:t>Focus on a specific process within the system</a:t>
            </a:r>
            <a:endParaRPr lang="en-US" sz="2800" dirty="0">
              <a:latin typeface="Arial" panose="020B0604020202020204" pitchFamily="34" charset="0"/>
              <a:cs typeface="Arial" panose="020B0604020202020204" pitchFamily="34" charset="0"/>
            </a:endParaRPr>
          </a:p>
          <a:p>
            <a:pPr marL="342900" indent="-342900">
              <a:spcAft>
                <a:spcPts val="0"/>
              </a:spcAft>
              <a:buClr>
                <a:srgbClr val="C00000"/>
              </a:buClr>
              <a:buSzPct val="80000"/>
              <a:buFont typeface="Wingdings 3" panose="05040102010807070707" pitchFamily="18" charset="2"/>
              <a:buChar char=""/>
            </a:pPr>
            <a:r>
              <a:rPr lang="en-GB" sz="2800" dirty="0">
                <a:latin typeface="Arial" panose="020B0604020202020204" pitchFamily="34" charset="0"/>
                <a:cs typeface="Arial" panose="020B0604020202020204" pitchFamily="34" charset="0"/>
              </a:rPr>
              <a:t>What Level is this </a:t>
            </a:r>
            <a:r>
              <a:rPr lang="en-GB" sz="2800" dirty="0" smtClean="0">
                <a:latin typeface="Arial" panose="020B0604020202020204" pitchFamily="34" charset="0"/>
                <a:cs typeface="Arial" panose="020B0604020202020204" pitchFamily="34" charset="0"/>
              </a:rPr>
              <a:t/>
            </a:r>
            <a:br>
              <a:rPr lang="en-GB" sz="2800" dirty="0" smtClean="0">
                <a:latin typeface="Arial" panose="020B0604020202020204" pitchFamily="34" charset="0"/>
                <a:cs typeface="Arial" panose="020B0604020202020204" pitchFamily="34" charset="0"/>
              </a:rPr>
            </a:br>
            <a:r>
              <a:rPr lang="en-GB" sz="2800" dirty="0" smtClean="0">
                <a:latin typeface="Arial" panose="020B0604020202020204" pitchFamily="34" charset="0"/>
                <a:cs typeface="Arial" panose="020B0604020202020204" pitchFamily="34" charset="0"/>
              </a:rPr>
              <a:t>DFD </a:t>
            </a:r>
            <a:r>
              <a:rPr lang="en-GB" sz="2800" dirty="0">
                <a:latin typeface="Arial" panose="020B0604020202020204" pitchFamily="34" charset="0"/>
                <a:cs typeface="Arial" panose="020B0604020202020204" pitchFamily="34" charset="0"/>
              </a:rPr>
              <a:t>representing the </a:t>
            </a:r>
            <a:r>
              <a:rPr lang="en-GB" sz="2800" dirty="0" smtClean="0">
                <a:latin typeface="Arial" panose="020B0604020202020204" pitchFamily="34" charset="0"/>
                <a:cs typeface="Arial" panose="020B0604020202020204" pitchFamily="34" charset="0"/>
              </a:rPr>
              <a:t/>
            </a:r>
            <a:br>
              <a:rPr lang="en-GB" sz="2800" dirty="0" smtClean="0">
                <a:latin typeface="Arial" panose="020B0604020202020204" pitchFamily="34" charset="0"/>
                <a:cs typeface="Arial" panose="020B0604020202020204" pitchFamily="34" charset="0"/>
              </a:rPr>
            </a:br>
            <a:r>
              <a:rPr lang="en-GB" sz="2800" dirty="0" smtClean="0">
                <a:latin typeface="Arial" panose="020B0604020202020204" pitchFamily="34" charset="0"/>
                <a:cs typeface="Arial" panose="020B0604020202020204" pitchFamily="34" charset="0"/>
              </a:rPr>
              <a:t>activities </a:t>
            </a:r>
            <a:r>
              <a:rPr lang="en-GB" sz="2800" dirty="0">
                <a:latin typeface="Arial" panose="020B0604020202020204" pitchFamily="34" charset="0"/>
                <a:cs typeface="Arial" panose="020B0604020202020204" pitchFamily="34" charset="0"/>
              </a:rPr>
              <a:t>at</a:t>
            </a:r>
            <a:r>
              <a:rPr lang="en-GB" sz="2800" dirty="0" smtClean="0">
                <a:latin typeface="Arial" panose="020B0604020202020204" pitchFamily="34" charset="0"/>
                <a:cs typeface="Arial" panose="020B0604020202020204" pitchFamily="34" charset="0"/>
              </a:rPr>
              <a:t>?</a:t>
            </a:r>
            <a:endParaRPr lang="en-GB" sz="2800" dirty="0">
              <a:latin typeface="Arial" panose="020B0604020202020204" pitchFamily="34" charset="0"/>
              <a:cs typeface="Arial" panose="020B0604020202020204" pitchFamily="34" charset="0"/>
            </a:endParaRPr>
          </a:p>
        </p:txBody>
      </p:sp>
      <p:pic>
        <p:nvPicPr>
          <p:cNvPr id="7" name="Picture 6" descr="http://members.tripod.com/~myyee/cs457/dfdlevel1.gif"/>
          <p:cNvPicPr/>
          <p:nvPr/>
        </p:nvPicPr>
        <p:blipFill rotWithShape="1">
          <a:blip r:embed="rId3" cstate="print"/>
          <a:srcRect r="13219" b="16088"/>
          <a:stretch/>
        </p:blipFill>
        <p:spPr bwMode="auto">
          <a:xfrm>
            <a:off x="4572000" y="1124744"/>
            <a:ext cx="4248472" cy="2716236"/>
          </a:xfrm>
          <a:prstGeom prst="rect">
            <a:avLst/>
          </a:prstGeom>
          <a:noFill/>
          <a:ln w="9525">
            <a:noFill/>
            <a:miter lim="800000"/>
            <a:headEnd/>
            <a:tailEnd/>
          </a:ln>
          <a:effectLst>
            <a:outerShdw blurRad="152400" dist="38100" dir="2700000" sx="102000" sy="102000" algn="tl" rotWithShape="0">
              <a:prstClr val="black">
                <a:alpha val="40000"/>
              </a:prstClr>
            </a:outerShdw>
          </a:effectLst>
        </p:spPr>
      </p:pic>
      <p:pic>
        <p:nvPicPr>
          <p:cNvPr id="9" name="Picture 8" descr="Data Flow Diagram for Warehouse Administrate"/>
          <p:cNvPicPr/>
          <p:nvPr/>
        </p:nvPicPr>
        <p:blipFill rotWithShape="1">
          <a:blip r:embed="rId4" cstate="print"/>
          <a:srcRect l="4030" t="8109" r="7175" b="8109"/>
          <a:stretch/>
        </p:blipFill>
        <p:spPr bwMode="auto">
          <a:xfrm>
            <a:off x="4447855" y="3976733"/>
            <a:ext cx="4444625" cy="2604960"/>
          </a:xfrm>
          <a:prstGeom prst="rect">
            <a:avLst/>
          </a:prstGeom>
          <a:noFill/>
          <a:ln w="9525">
            <a:noFill/>
            <a:miter lim="800000"/>
            <a:headEnd/>
            <a:tailEnd/>
          </a:ln>
          <a:effectLst>
            <a:outerShdw blurRad="152400" dist="38100" dir="2700000" sx="102000" sy="102000" algn="tl" rotWithShape="0">
              <a:prstClr val="black">
                <a:alpha val="40000"/>
              </a:prstClr>
            </a:outerShdw>
          </a:effectLst>
        </p:spPr>
      </p:pic>
      <p:sp>
        <p:nvSpPr>
          <p:cNvPr id="8" name="Title 2"/>
          <p:cNvSpPr>
            <a:spLocks noGrp="1"/>
          </p:cNvSpPr>
          <p:nvPr>
            <p:ph type="title"/>
          </p:nvPr>
        </p:nvSpPr>
        <p:spPr>
          <a:xfrm>
            <a:off x="70266" y="72008"/>
            <a:ext cx="7742094" cy="548680"/>
          </a:xfrm>
        </p:spPr>
        <p:txBody>
          <a:bodyPr>
            <a:noAutofit/>
          </a:bodyPr>
          <a:lstStyle/>
          <a:p>
            <a:r>
              <a:rPr lang="en-GB" sz="3400" dirty="0" smtClean="0"/>
              <a:t>P4.1 </a:t>
            </a:r>
            <a:r>
              <a:rPr lang="en-GB" sz="3400" dirty="0"/>
              <a:t>- Data flow diagrams (DFD</a:t>
            </a:r>
            <a:r>
              <a:rPr lang="en-GB" sz="3400" dirty="0" smtClean="0"/>
              <a:t>) – Level 1</a:t>
            </a:r>
            <a:endParaRPr lang="en-GB" sz="3400" dirty="0"/>
          </a:p>
        </p:txBody>
      </p:sp>
    </p:spTree>
    <p:extLst>
      <p:ext uri="{BB962C8B-B14F-4D97-AF65-F5344CB8AC3E}">
        <p14:creationId xmlns:p14="http://schemas.microsoft.com/office/powerpoint/2010/main" val="17153313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See original 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1140717"/>
            <a:ext cx="4176464" cy="2360291"/>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8" name="Picture 4" descr="See original 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536" y="3645024"/>
            <a:ext cx="3230916" cy="2883794"/>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0" name="Picture 6" descr="See original imag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25113" y="1102690"/>
            <a:ext cx="4095359" cy="288032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2" name="Picture 8" descr="See original imag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53949" y="4145606"/>
            <a:ext cx="4566523" cy="2379738"/>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23528" y="1171230"/>
            <a:ext cx="312906" cy="369332"/>
          </a:xfrm>
          <a:prstGeom prst="rect">
            <a:avLst/>
          </a:prstGeom>
          <a:noFill/>
        </p:spPr>
        <p:txBody>
          <a:bodyPr wrap="none" rtlCol="0">
            <a:spAutoFit/>
          </a:bodyPr>
          <a:lstStyle/>
          <a:p>
            <a:r>
              <a:rPr lang="en-US" b="1" dirty="0" smtClean="0">
                <a:solidFill>
                  <a:srgbClr val="FF0000"/>
                </a:solidFill>
              </a:rPr>
              <a:t>1</a:t>
            </a:r>
            <a:endParaRPr lang="en-GB" b="1" dirty="0">
              <a:solidFill>
                <a:srgbClr val="FF0000"/>
              </a:solidFill>
            </a:endParaRPr>
          </a:p>
        </p:txBody>
      </p:sp>
      <p:sp>
        <p:nvSpPr>
          <p:cNvPr id="11" name="TextBox 10"/>
          <p:cNvSpPr txBox="1"/>
          <p:nvPr/>
        </p:nvSpPr>
        <p:spPr>
          <a:xfrm>
            <a:off x="4572000" y="1052736"/>
            <a:ext cx="312906" cy="369332"/>
          </a:xfrm>
          <a:prstGeom prst="rect">
            <a:avLst/>
          </a:prstGeom>
          <a:noFill/>
        </p:spPr>
        <p:txBody>
          <a:bodyPr wrap="none" rtlCol="0">
            <a:spAutoFit/>
          </a:bodyPr>
          <a:lstStyle/>
          <a:p>
            <a:r>
              <a:rPr lang="en-US" b="1" dirty="0" smtClean="0">
                <a:solidFill>
                  <a:srgbClr val="FF0000"/>
                </a:solidFill>
              </a:rPr>
              <a:t>2</a:t>
            </a:r>
            <a:endParaRPr lang="en-GB" b="1" dirty="0">
              <a:solidFill>
                <a:srgbClr val="FF0000"/>
              </a:solidFill>
            </a:endParaRPr>
          </a:p>
        </p:txBody>
      </p:sp>
      <p:sp>
        <p:nvSpPr>
          <p:cNvPr id="12" name="TextBox 11"/>
          <p:cNvSpPr txBox="1"/>
          <p:nvPr/>
        </p:nvSpPr>
        <p:spPr>
          <a:xfrm>
            <a:off x="239083" y="3730906"/>
            <a:ext cx="312906" cy="369332"/>
          </a:xfrm>
          <a:prstGeom prst="rect">
            <a:avLst/>
          </a:prstGeom>
          <a:noFill/>
        </p:spPr>
        <p:txBody>
          <a:bodyPr wrap="none" rtlCol="0">
            <a:spAutoFit/>
          </a:bodyPr>
          <a:lstStyle/>
          <a:p>
            <a:r>
              <a:rPr lang="en-US" b="1" dirty="0" smtClean="0">
                <a:solidFill>
                  <a:srgbClr val="FF0000"/>
                </a:solidFill>
              </a:rPr>
              <a:t>3</a:t>
            </a:r>
            <a:endParaRPr lang="en-GB" b="1" dirty="0">
              <a:solidFill>
                <a:srgbClr val="FF0000"/>
              </a:solidFill>
            </a:endParaRPr>
          </a:p>
        </p:txBody>
      </p:sp>
      <p:sp>
        <p:nvSpPr>
          <p:cNvPr id="13" name="TextBox 12"/>
          <p:cNvSpPr txBox="1"/>
          <p:nvPr/>
        </p:nvSpPr>
        <p:spPr>
          <a:xfrm>
            <a:off x="4259094" y="4077072"/>
            <a:ext cx="312906" cy="369332"/>
          </a:xfrm>
          <a:prstGeom prst="rect">
            <a:avLst/>
          </a:prstGeom>
          <a:noFill/>
        </p:spPr>
        <p:txBody>
          <a:bodyPr wrap="none" rtlCol="0">
            <a:spAutoFit/>
          </a:bodyPr>
          <a:lstStyle/>
          <a:p>
            <a:r>
              <a:rPr lang="en-US" b="1" dirty="0" smtClean="0">
                <a:solidFill>
                  <a:srgbClr val="FF0000"/>
                </a:solidFill>
              </a:rPr>
              <a:t>4</a:t>
            </a:r>
          </a:p>
        </p:txBody>
      </p:sp>
      <p:sp>
        <p:nvSpPr>
          <p:cNvPr id="14" name="Title 2"/>
          <p:cNvSpPr>
            <a:spLocks noGrp="1"/>
          </p:cNvSpPr>
          <p:nvPr>
            <p:ph type="title"/>
          </p:nvPr>
        </p:nvSpPr>
        <p:spPr>
          <a:xfrm>
            <a:off x="70266" y="72008"/>
            <a:ext cx="7742094" cy="548680"/>
          </a:xfrm>
        </p:spPr>
        <p:txBody>
          <a:bodyPr>
            <a:noAutofit/>
          </a:bodyPr>
          <a:lstStyle/>
          <a:p>
            <a:r>
              <a:rPr lang="en-GB" sz="3400" dirty="0" smtClean="0"/>
              <a:t>P4.1 </a:t>
            </a:r>
            <a:r>
              <a:rPr lang="en-GB" sz="3400" dirty="0"/>
              <a:t>- Data flow diagrams (DFD</a:t>
            </a:r>
            <a:r>
              <a:rPr lang="en-GB" sz="3400" dirty="0" smtClean="0"/>
              <a:t>) – Level 0</a:t>
            </a:r>
            <a:endParaRPr lang="en-GB" sz="3400" dirty="0"/>
          </a:p>
        </p:txBody>
      </p:sp>
    </p:spTree>
    <p:extLst>
      <p:ext uri="{BB962C8B-B14F-4D97-AF65-F5344CB8AC3E}">
        <p14:creationId xmlns:p14="http://schemas.microsoft.com/office/powerpoint/2010/main" val="209061818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179512" y="1052513"/>
            <a:ext cx="6048672" cy="4968875"/>
          </a:xfrm>
        </p:spPr>
        <p:txBody>
          <a:bodyPr numCol="1">
            <a:noAutofit/>
          </a:bodyPr>
          <a:lstStyle/>
          <a:p>
            <a:pPr marL="285750" indent="-285750">
              <a:spcAft>
                <a:spcPts val="0"/>
              </a:spcAft>
              <a:buClr>
                <a:srgbClr val="C00000"/>
              </a:buClr>
              <a:buSzPct val="80000"/>
              <a:buFont typeface="Arial" panose="020B0604020202020204" pitchFamily="34" charset="0"/>
              <a:buChar char="►"/>
            </a:pPr>
            <a:r>
              <a:rPr lang="en-US" sz="2060" b="1" dirty="0">
                <a:solidFill>
                  <a:srgbClr val="FF0000"/>
                </a:solidFill>
                <a:latin typeface="Arial" panose="020B0604020202020204" pitchFamily="34" charset="0"/>
                <a:cs typeface="Arial" panose="020B0604020202020204" pitchFamily="34" charset="0"/>
              </a:rPr>
              <a:t>Flow charts </a:t>
            </a:r>
            <a:r>
              <a:rPr lang="en-US" sz="2060" dirty="0">
                <a:latin typeface="Arial" panose="020B0604020202020204" pitchFamily="34" charset="0"/>
                <a:cs typeface="Arial" panose="020B0604020202020204" pitchFamily="34" charset="0"/>
              </a:rPr>
              <a:t>- A flowchart is a visual representation of the sequence of steps and decisions needed to perform a process. Each step in the sequence is noted within a diagram shape. Steps are linked by connecting lines and directional arrows. This allows anyone to view the flowchart and logically follow the process from beginning to end</a:t>
            </a:r>
            <a:r>
              <a:rPr lang="en-US" sz="2060" dirty="0" smtClean="0">
                <a:latin typeface="Arial" panose="020B0604020202020204" pitchFamily="34" charset="0"/>
                <a:cs typeface="Arial" panose="020B0604020202020204" pitchFamily="34" charset="0"/>
              </a:rPr>
              <a:t>.</a:t>
            </a:r>
          </a:p>
          <a:p>
            <a:pPr marL="285750" indent="-285750">
              <a:spcAft>
                <a:spcPts val="0"/>
              </a:spcAft>
              <a:buClr>
                <a:srgbClr val="C00000"/>
              </a:buClr>
              <a:buSzPct val="80000"/>
              <a:buFont typeface="Arial" panose="020B0604020202020204" pitchFamily="34" charset="0"/>
              <a:buChar char="►"/>
            </a:pPr>
            <a:r>
              <a:rPr lang="en-US" sz="2060" dirty="0">
                <a:latin typeface="Arial" panose="020B0604020202020204" pitchFamily="34" charset="0"/>
                <a:cs typeface="Arial" panose="020B0604020202020204" pitchFamily="34" charset="0"/>
              </a:rPr>
              <a:t>You'll notice that the flowchart has different shapes. In this case, there are two shapes: those with rounded ends represent the start and end points of the process and rectangles are used to show the interim steps. </a:t>
            </a:r>
            <a:r>
              <a:rPr lang="en-US" sz="2060" dirty="0" smtClean="0">
                <a:latin typeface="Arial" panose="020B0604020202020204" pitchFamily="34" charset="0"/>
                <a:cs typeface="Arial" panose="020B0604020202020204" pitchFamily="34" charset="0"/>
              </a:rPr>
              <a:t>See next slide.</a:t>
            </a:r>
          </a:p>
          <a:p>
            <a:pPr marL="0" indent="0">
              <a:spcAft>
                <a:spcPts val="0"/>
              </a:spcAft>
              <a:buClr>
                <a:srgbClr val="C00000"/>
              </a:buClr>
              <a:buSzPct val="80000"/>
              <a:buNone/>
            </a:pPr>
            <a:r>
              <a:rPr lang="en-US" sz="2060" b="1" dirty="0" smtClean="0">
                <a:solidFill>
                  <a:srgbClr val="FF0000"/>
                </a:solidFill>
                <a:latin typeface="Arial" panose="020B0604020202020204" pitchFamily="34" charset="0"/>
                <a:cs typeface="Arial" panose="020B0604020202020204" pitchFamily="34" charset="0"/>
              </a:rPr>
              <a:t>P4.2 </a:t>
            </a:r>
            <a:r>
              <a:rPr lang="en-US" sz="2060" b="1" dirty="0">
                <a:solidFill>
                  <a:srgbClr val="FF0000"/>
                </a:solidFill>
                <a:latin typeface="Arial" panose="020B0604020202020204" pitchFamily="34" charset="0"/>
                <a:cs typeface="Arial" panose="020B0604020202020204" pitchFamily="34" charset="0"/>
              </a:rPr>
              <a:t>– Task </a:t>
            </a:r>
            <a:r>
              <a:rPr lang="en-US" sz="2060" b="1" dirty="0" smtClean="0">
                <a:solidFill>
                  <a:srgbClr val="FF0000"/>
                </a:solidFill>
                <a:latin typeface="Arial" panose="020B0604020202020204" pitchFamily="34" charset="0"/>
                <a:cs typeface="Arial" panose="020B0604020202020204" pitchFamily="34" charset="0"/>
              </a:rPr>
              <a:t>02 </a:t>
            </a:r>
            <a:r>
              <a:rPr lang="en-US" sz="2060" b="1" dirty="0">
                <a:solidFill>
                  <a:srgbClr val="FF0000"/>
                </a:solidFill>
                <a:latin typeface="Arial" panose="020B0604020202020204" pitchFamily="34" charset="0"/>
                <a:cs typeface="Arial" panose="020B0604020202020204" pitchFamily="34" charset="0"/>
              </a:rPr>
              <a:t>- </a:t>
            </a:r>
            <a:r>
              <a:rPr lang="en-US" sz="2060" dirty="0">
                <a:solidFill>
                  <a:srgbClr val="FF0000"/>
                </a:solidFill>
                <a:latin typeface="Arial" panose="020B0604020202020204" pitchFamily="34" charset="0"/>
                <a:cs typeface="Arial" panose="020B0604020202020204" pitchFamily="34" charset="0"/>
              </a:rPr>
              <a:t>Create and describe a </a:t>
            </a:r>
            <a:r>
              <a:rPr lang="en-US" sz="2060" dirty="0" smtClean="0">
                <a:solidFill>
                  <a:srgbClr val="FF0000"/>
                </a:solidFill>
                <a:latin typeface="Arial" panose="020B0604020202020204" pitchFamily="34" charset="0"/>
                <a:cs typeface="Arial" panose="020B0604020202020204" pitchFamily="34" charset="0"/>
              </a:rPr>
              <a:t>Flow chart </a:t>
            </a:r>
            <a:r>
              <a:rPr lang="en-US" sz="2060" dirty="0">
                <a:solidFill>
                  <a:srgbClr val="FF0000"/>
                </a:solidFill>
                <a:latin typeface="Arial" panose="020B0604020202020204" pitchFamily="34" charset="0"/>
                <a:cs typeface="Arial" panose="020B0604020202020204" pitchFamily="34" charset="0"/>
              </a:rPr>
              <a:t>for a given scenario within your project production pipeline to document the design model for the identified business </a:t>
            </a:r>
            <a:r>
              <a:rPr lang="en-US" sz="2060" dirty="0" smtClean="0">
                <a:solidFill>
                  <a:srgbClr val="FF0000"/>
                </a:solidFill>
                <a:latin typeface="Arial" panose="020B0604020202020204" pitchFamily="34" charset="0"/>
                <a:cs typeface="Arial" panose="020B0604020202020204" pitchFamily="34" charset="0"/>
              </a:rPr>
              <a:t>system.</a:t>
            </a:r>
            <a:endParaRPr lang="en-US" sz="2060" dirty="0" smtClean="0">
              <a:latin typeface="Arial" panose="020B0604020202020204" pitchFamily="34" charset="0"/>
              <a:cs typeface="Arial" panose="020B0604020202020204" pitchFamily="34" charset="0"/>
            </a:endParaRPr>
          </a:p>
        </p:txBody>
      </p:sp>
      <p:sp>
        <p:nvSpPr>
          <p:cNvPr id="10" name="Title 2"/>
          <p:cNvSpPr>
            <a:spLocks noGrp="1"/>
          </p:cNvSpPr>
          <p:nvPr>
            <p:ph type="title"/>
          </p:nvPr>
        </p:nvSpPr>
        <p:spPr>
          <a:xfrm>
            <a:off x="70266" y="72008"/>
            <a:ext cx="7742094" cy="548680"/>
          </a:xfrm>
        </p:spPr>
        <p:txBody>
          <a:bodyPr>
            <a:noAutofit/>
          </a:bodyPr>
          <a:lstStyle/>
          <a:p>
            <a:r>
              <a:rPr lang="en-GB" sz="3400" dirty="0" smtClean="0"/>
              <a:t>P4.2 – Functionality - Flow Charts</a:t>
            </a:r>
            <a:endParaRPr lang="en-GB" sz="3400" dirty="0"/>
          </a:p>
        </p:txBody>
      </p:sp>
      <p:pic>
        <p:nvPicPr>
          <p:cNvPr id="1026" name="Picture 2" descr="Image result for flow charts"/>
          <p:cNvPicPr>
            <a:picLocks noChangeAspect="1" noChangeArrowheads="1"/>
          </p:cNvPicPr>
          <p:nvPr/>
        </p:nvPicPr>
        <p:blipFill rotWithShape="1">
          <a:blip r:embed="rId3">
            <a:extLst>
              <a:ext uri="{28A0092B-C50C-407E-A947-70E740481C1C}">
                <a14:useLocalDpi xmlns:a14="http://schemas.microsoft.com/office/drawing/2010/main" val="0"/>
              </a:ext>
            </a:extLst>
          </a:blip>
          <a:srcRect l="3036" r="1643"/>
          <a:stretch/>
        </p:blipFill>
        <p:spPr bwMode="auto">
          <a:xfrm>
            <a:off x="6231876" y="1052736"/>
            <a:ext cx="2732611" cy="294154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flow chart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8184" y="4005064"/>
            <a:ext cx="2664296" cy="26509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618739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2"/>
          <p:cNvSpPr>
            <a:spLocks noGrp="1"/>
          </p:cNvSpPr>
          <p:nvPr>
            <p:ph type="title"/>
          </p:nvPr>
        </p:nvSpPr>
        <p:spPr>
          <a:xfrm>
            <a:off x="70266" y="72008"/>
            <a:ext cx="7742094" cy="548680"/>
          </a:xfrm>
        </p:spPr>
        <p:txBody>
          <a:bodyPr>
            <a:noAutofit/>
          </a:bodyPr>
          <a:lstStyle/>
          <a:p>
            <a:r>
              <a:rPr lang="en-GB" sz="3400" dirty="0" smtClean="0"/>
              <a:t>P4.2 – Functionality - Flow Charts</a:t>
            </a:r>
            <a:endParaRPr lang="en-GB" sz="3400" dirty="0"/>
          </a:p>
        </p:txBody>
      </p:sp>
      <p:pic>
        <p:nvPicPr>
          <p:cNvPr id="3074" name="Picture 2" descr="Flowchart ruler"/>
          <p:cNvPicPr>
            <a:picLocks noChangeAspect="1" noChangeArrowheads="1"/>
          </p:cNvPicPr>
          <p:nvPr/>
        </p:nvPicPr>
        <p:blipFill rotWithShape="1">
          <a:blip r:embed="rId3">
            <a:extLst>
              <a:ext uri="{28A0092B-C50C-407E-A947-70E740481C1C}">
                <a14:useLocalDpi xmlns:a14="http://schemas.microsoft.com/office/drawing/2010/main" val="0"/>
              </a:ext>
            </a:extLst>
          </a:blip>
          <a:srcRect l="2520" t="4582" r="2981" b="6074"/>
          <a:stretch/>
        </p:blipFill>
        <p:spPr bwMode="auto">
          <a:xfrm>
            <a:off x="179512" y="1124744"/>
            <a:ext cx="8784976" cy="54726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85659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179513" y="1052513"/>
            <a:ext cx="4896544" cy="4968875"/>
          </a:xfrm>
        </p:spPr>
        <p:txBody>
          <a:bodyPr numCol="1">
            <a:noAutofit/>
          </a:bodyPr>
          <a:lstStyle/>
          <a:p>
            <a:pPr marL="285750" indent="-285750">
              <a:spcAft>
                <a:spcPts val="0"/>
              </a:spcAft>
              <a:buClr>
                <a:srgbClr val="C00000"/>
              </a:buClr>
              <a:buSzPct val="80000"/>
              <a:buFont typeface="Arial" panose="020B0604020202020204" pitchFamily="34" charset="0"/>
              <a:buChar char="►"/>
            </a:pPr>
            <a:r>
              <a:rPr lang="en-US" sz="1960" b="1" dirty="0" smtClean="0">
                <a:solidFill>
                  <a:srgbClr val="FF0000"/>
                </a:solidFill>
                <a:latin typeface="Arial" panose="020B0604020202020204" pitchFamily="34" charset="0"/>
                <a:cs typeface="Arial" panose="020B0604020202020204" pitchFamily="34" charset="0"/>
              </a:rPr>
              <a:t>Jackson </a:t>
            </a:r>
            <a:r>
              <a:rPr lang="en-US" sz="1960" b="1" dirty="0">
                <a:solidFill>
                  <a:srgbClr val="FF0000"/>
                </a:solidFill>
                <a:latin typeface="Arial" panose="020B0604020202020204" pitchFamily="34" charset="0"/>
                <a:cs typeface="Arial" panose="020B0604020202020204" pitchFamily="34" charset="0"/>
              </a:rPr>
              <a:t>Structure Chart </a:t>
            </a:r>
            <a:r>
              <a:rPr lang="en-US" sz="1960" dirty="0">
                <a:latin typeface="Arial" panose="020B0604020202020204" pitchFamily="34" charset="0"/>
                <a:cs typeface="Arial" panose="020B0604020202020204" pitchFamily="34" charset="0"/>
              </a:rPr>
              <a:t>- </a:t>
            </a:r>
            <a:r>
              <a:rPr lang="en-US" sz="1960" dirty="0" smtClean="0">
                <a:latin typeface="Arial" panose="020B0604020202020204" pitchFamily="34" charset="0"/>
                <a:cs typeface="Arial" panose="020B0604020202020204" pitchFamily="34" charset="0"/>
              </a:rPr>
              <a:t>This </a:t>
            </a:r>
            <a:r>
              <a:rPr lang="en-US" sz="1960" dirty="0">
                <a:latin typeface="Arial" panose="020B0604020202020204" pitchFamily="34" charset="0"/>
                <a:cs typeface="Arial" panose="020B0604020202020204" pitchFamily="34" charset="0"/>
              </a:rPr>
              <a:t>is used to explain the inner workings of </a:t>
            </a:r>
            <a:r>
              <a:rPr lang="en-US" sz="1960" dirty="0" smtClean="0">
                <a:latin typeface="Arial" panose="020B0604020202020204" pitchFamily="34" charset="0"/>
                <a:cs typeface="Arial" panose="020B0604020202020204" pitchFamily="34" charset="0"/>
              </a:rPr>
              <a:t>a program</a:t>
            </a:r>
            <a:r>
              <a:rPr lang="en-US" sz="1960" dirty="0">
                <a:latin typeface="Arial" panose="020B0604020202020204" pitchFamily="34" charset="0"/>
                <a:cs typeface="Arial" panose="020B0604020202020204" pitchFamily="34" charset="0"/>
              </a:rPr>
              <a:t>. At a glance they seem similar to algorithm flowcharts, but the likeness is </a:t>
            </a:r>
            <a:r>
              <a:rPr lang="en-US" sz="1960" dirty="0" smtClean="0">
                <a:latin typeface="Arial" panose="020B0604020202020204" pitchFamily="34" charset="0"/>
                <a:cs typeface="Arial" panose="020B0604020202020204" pitchFamily="34" charset="0"/>
              </a:rPr>
              <a:t>only superficial. With </a:t>
            </a:r>
            <a:r>
              <a:rPr lang="en-US" sz="1960" dirty="0">
                <a:latin typeface="Arial" panose="020B0604020202020204" pitchFamily="34" charset="0"/>
                <a:cs typeface="Arial" panose="020B0604020202020204" pitchFamily="34" charset="0"/>
              </a:rPr>
              <a:t>a JSP diagram each step </a:t>
            </a:r>
            <a:r>
              <a:rPr lang="en-US" sz="1960" dirty="0" smtClean="0">
                <a:latin typeface="Arial" panose="020B0604020202020204" pitchFamily="34" charset="0"/>
                <a:cs typeface="Arial" panose="020B0604020202020204" pitchFamily="34" charset="0"/>
              </a:rPr>
              <a:t>on the </a:t>
            </a:r>
            <a:r>
              <a:rPr lang="en-US" sz="1960" dirty="0">
                <a:latin typeface="Arial" panose="020B0604020202020204" pitchFamily="34" charset="0"/>
                <a:cs typeface="Arial" panose="020B0604020202020204" pitchFamily="34" charset="0"/>
              </a:rPr>
              <a:t>same branch is performed top down - left to right. </a:t>
            </a:r>
            <a:endParaRPr lang="en-US" sz="1960" dirty="0" smtClean="0">
              <a:latin typeface="Arial" panose="020B0604020202020204" pitchFamily="34" charset="0"/>
              <a:cs typeface="Arial" panose="020B0604020202020204" pitchFamily="34" charset="0"/>
            </a:endParaRPr>
          </a:p>
          <a:p>
            <a:pPr marL="285750" indent="-285750">
              <a:spcAft>
                <a:spcPts val="0"/>
              </a:spcAft>
              <a:buClr>
                <a:srgbClr val="C00000"/>
              </a:buClr>
              <a:buSzPct val="80000"/>
              <a:buFont typeface="Arial" panose="020B0604020202020204" pitchFamily="34" charset="0"/>
              <a:buChar char="►"/>
            </a:pPr>
            <a:r>
              <a:rPr lang="en-US" sz="1960" dirty="0">
                <a:latin typeface="Arial" panose="020B0604020202020204" pitchFamily="34" charset="0"/>
                <a:cs typeface="Arial" panose="020B0604020202020204" pitchFamily="34" charset="0"/>
              </a:rPr>
              <a:t>With JSP diagrams there are three types of “box” </a:t>
            </a:r>
            <a:r>
              <a:rPr lang="en-US" sz="1960" dirty="0" smtClean="0">
                <a:latin typeface="Arial" panose="020B0604020202020204" pitchFamily="34" charset="0"/>
                <a:cs typeface="Arial" panose="020B0604020202020204" pitchFamily="34" charset="0"/>
              </a:rPr>
              <a:t>notations </a:t>
            </a:r>
            <a:r>
              <a:rPr lang="en-US" sz="1960" dirty="0">
                <a:latin typeface="Arial" panose="020B0604020202020204" pitchFamily="34" charset="0"/>
                <a:cs typeface="Arial" panose="020B0604020202020204" pitchFamily="34" charset="0"/>
              </a:rPr>
              <a:t>used to represent the workings of a </a:t>
            </a:r>
            <a:r>
              <a:rPr lang="en-US" sz="1960" dirty="0" smtClean="0">
                <a:latin typeface="Arial" panose="020B0604020202020204" pitchFamily="34" charset="0"/>
                <a:cs typeface="Arial" panose="020B0604020202020204" pitchFamily="34" charset="0"/>
              </a:rPr>
              <a:t>program</a:t>
            </a:r>
            <a:r>
              <a:rPr lang="en-US" sz="1960" dirty="0">
                <a:latin typeface="Arial" panose="020B0604020202020204" pitchFamily="34" charset="0"/>
                <a:cs typeface="Arial" panose="020B0604020202020204" pitchFamily="34" charset="0"/>
              </a:rPr>
              <a:t>. All programs have three control </a:t>
            </a:r>
            <a:r>
              <a:rPr lang="en-US" sz="1960" dirty="0" smtClean="0">
                <a:latin typeface="Arial" panose="020B0604020202020204" pitchFamily="34" charset="0"/>
                <a:cs typeface="Arial" panose="020B0604020202020204" pitchFamily="34" charset="0"/>
              </a:rPr>
              <a:t>structures </a:t>
            </a:r>
            <a:r>
              <a:rPr lang="en-US" sz="1960" dirty="0">
                <a:latin typeface="Arial" panose="020B0604020202020204" pitchFamily="34" charset="0"/>
                <a:cs typeface="Arial" panose="020B0604020202020204" pitchFamily="34" charset="0"/>
              </a:rPr>
              <a:t>Sequence, Selection and Iteration! </a:t>
            </a:r>
            <a:endParaRPr lang="en-US" sz="1960" dirty="0">
              <a:latin typeface="Arial" panose="020B0604020202020204" pitchFamily="34" charset="0"/>
              <a:cs typeface="Arial" panose="020B0604020202020204" pitchFamily="34" charset="0"/>
              <a:hlinkClick r:id="rId3"/>
            </a:endParaRPr>
          </a:p>
          <a:p>
            <a:pPr marL="285750" indent="-285750">
              <a:spcAft>
                <a:spcPts val="0"/>
              </a:spcAft>
              <a:buClr>
                <a:srgbClr val="C00000"/>
              </a:buClr>
              <a:buSzPct val="80000"/>
              <a:buFont typeface="Arial" panose="020B0604020202020204" pitchFamily="34" charset="0"/>
              <a:buChar char="►"/>
            </a:pPr>
            <a:r>
              <a:rPr lang="en-US" sz="1960" dirty="0" smtClean="0">
                <a:latin typeface="Arial" panose="020B0604020202020204" pitchFamily="34" charset="0"/>
                <a:cs typeface="Arial" panose="020B0604020202020204" pitchFamily="34" charset="0"/>
                <a:hlinkClick r:id="rId3"/>
              </a:rPr>
              <a:t>Click Here </a:t>
            </a:r>
            <a:r>
              <a:rPr lang="en-US" sz="1960" dirty="0" smtClean="0">
                <a:latin typeface="Arial" panose="020B0604020202020204" pitchFamily="34" charset="0"/>
                <a:cs typeface="Arial" panose="020B0604020202020204" pitchFamily="34" charset="0"/>
              </a:rPr>
              <a:t>to help you create one.</a:t>
            </a:r>
          </a:p>
          <a:p>
            <a:pPr marL="0" indent="0">
              <a:spcAft>
                <a:spcPts val="0"/>
              </a:spcAft>
              <a:buClr>
                <a:srgbClr val="C00000"/>
              </a:buClr>
              <a:buSzPct val="80000"/>
              <a:buNone/>
            </a:pPr>
            <a:r>
              <a:rPr lang="en-US" sz="1960" b="1" dirty="0" smtClean="0">
                <a:solidFill>
                  <a:srgbClr val="FF0000"/>
                </a:solidFill>
                <a:latin typeface="Arial" panose="020B0604020202020204" pitchFamily="34" charset="0"/>
                <a:cs typeface="Arial" panose="020B0604020202020204" pitchFamily="34" charset="0"/>
              </a:rPr>
              <a:t>P4.3 </a:t>
            </a:r>
            <a:r>
              <a:rPr lang="en-US" sz="1960" b="1" dirty="0">
                <a:solidFill>
                  <a:srgbClr val="FF0000"/>
                </a:solidFill>
                <a:latin typeface="Arial" panose="020B0604020202020204" pitchFamily="34" charset="0"/>
                <a:cs typeface="Arial" panose="020B0604020202020204" pitchFamily="34" charset="0"/>
              </a:rPr>
              <a:t>– Task </a:t>
            </a:r>
            <a:r>
              <a:rPr lang="en-US" sz="1960" b="1" dirty="0" smtClean="0">
                <a:solidFill>
                  <a:srgbClr val="FF0000"/>
                </a:solidFill>
                <a:latin typeface="Arial" panose="020B0604020202020204" pitchFamily="34" charset="0"/>
                <a:cs typeface="Arial" panose="020B0604020202020204" pitchFamily="34" charset="0"/>
              </a:rPr>
              <a:t>03 </a:t>
            </a:r>
            <a:r>
              <a:rPr lang="en-US" sz="1960" dirty="0">
                <a:solidFill>
                  <a:srgbClr val="FF0000"/>
                </a:solidFill>
                <a:latin typeface="Arial" panose="020B0604020202020204" pitchFamily="34" charset="0"/>
                <a:cs typeface="Arial" panose="020B0604020202020204" pitchFamily="34" charset="0"/>
              </a:rPr>
              <a:t>- Create and describe a </a:t>
            </a:r>
            <a:r>
              <a:rPr lang="en-US" sz="1960" dirty="0" smtClean="0">
                <a:solidFill>
                  <a:srgbClr val="FF0000"/>
                </a:solidFill>
                <a:latin typeface="Arial" panose="020B0604020202020204" pitchFamily="34" charset="0"/>
                <a:cs typeface="Arial" panose="020B0604020202020204" pitchFamily="34" charset="0"/>
              </a:rPr>
              <a:t>Jackson Structure Chart </a:t>
            </a:r>
            <a:r>
              <a:rPr lang="en-US" sz="1960" dirty="0">
                <a:solidFill>
                  <a:srgbClr val="FF0000"/>
                </a:solidFill>
                <a:latin typeface="Arial" panose="020B0604020202020204" pitchFamily="34" charset="0"/>
                <a:cs typeface="Arial" panose="020B0604020202020204" pitchFamily="34" charset="0"/>
              </a:rPr>
              <a:t>for a given scenario within your </a:t>
            </a:r>
            <a:r>
              <a:rPr lang="en-US" sz="1960" dirty="0" smtClean="0">
                <a:solidFill>
                  <a:srgbClr val="FF0000"/>
                </a:solidFill>
                <a:latin typeface="Arial" panose="020B0604020202020204" pitchFamily="34" charset="0"/>
                <a:cs typeface="Arial" panose="020B0604020202020204" pitchFamily="34" charset="0"/>
              </a:rPr>
              <a:t>completed program design to help describe the functions of a specific task.</a:t>
            </a:r>
          </a:p>
        </p:txBody>
      </p:sp>
      <p:sp>
        <p:nvSpPr>
          <p:cNvPr id="10" name="Title 2"/>
          <p:cNvSpPr>
            <a:spLocks noGrp="1"/>
          </p:cNvSpPr>
          <p:nvPr>
            <p:ph type="title"/>
          </p:nvPr>
        </p:nvSpPr>
        <p:spPr>
          <a:xfrm>
            <a:off x="70266" y="72008"/>
            <a:ext cx="7742094" cy="548680"/>
          </a:xfrm>
        </p:spPr>
        <p:txBody>
          <a:bodyPr>
            <a:noAutofit/>
          </a:bodyPr>
          <a:lstStyle/>
          <a:p>
            <a:r>
              <a:rPr lang="en-GB" sz="2800" dirty="0" smtClean="0"/>
              <a:t>P4.3 – Functionality - </a:t>
            </a:r>
            <a:r>
              <a:rPr lang="en-US" sz="2800" dirty="0">
                <a:latin typeface="Arial" panose="020B0604020202020204" pitchFamily="34" charset="0"/>
                <a:cs typeface="Arial" panose="020B0604020202020204" pitchFamily="34" charset="0"/>
              </a:rPr>
              <a:t>Jackson Structure Chart </a:t>
            </a:r>
            <a:endParaRPr lang="en-GB" sz="2800" dirty="0"/>
          </a:p>
        </p:txBody>
      </p:sp>
      <p:pic>
        <p:nvPicPr>
          <p:cNvPr id="4" name="Picture 3"/>
          <p:cNvPicPr>
            <a:picLocks noChangeAspect="1"/>
          </p:cNvPicPr>
          <p:nvPr/>
        </p:nvPicPr>
        <p:blipFill rotWithShape="1">
          <a:blip r:embed="rId4"/>
          <a:srcRect l="28738" t="47199" r="31887" b="27589"/>
          <a:stretch/>
        </p:blipFill>
        <p:spPr>
          <a:xfrm>
            <a:off x="5076058" y="1052737"/>
            <a:ext cx="3888430" cy="1399836"/>
          </a:xfrm>
          <a:prstGeom prst="rect">
            <a:avLst/>
          </a:prstGeom>
        </p:spPr>
      </p:pic>
      <p:pic>
        <p:nvPicPr>
          <p:cNvPr id="5" name="Picture 4"/>
          <p:cNvPicPr>
            <a:picLocks noChangeAspect="1"/>
          </p:cNvPicPr>
          <p:nvPr/>
        </p:nvPicPr>
        <p:blipFill rotWithShape="1">
          <a:blip r:embed="rId5"/>
          <a:srcRect l="28738" t="26189" r="31887" b="62605"/>
          <a:stretch/>
        </p:blipFill>
        <p:spPr>
          <a:xfrm>
            <a:off x="5076056" y="2651092"/>
            <a:ext cx="3888431" cy="622150"/>
          </a:xfrm>
          <a:prstGeom prst="rect">
            <a:avLst/>
          </a:prstGeom>
        </p:spPr>
      </p:pic>
      <p:pic>
        <p:nvPicPr>
          <p:cNvPr id="2050" name="Picture 2" descr="Image result for jackson structured programming chart"/>
          <p:cNvPicPr>
            <a:picLocks noChangeAspect="1" noChangeArrowheads="1"/>
          </p:cNvPicPr>
          <p:nvPr/>
        </p:nvPicPr>
        <p:blipFill rotWithShape="1">
          <a:blip r:embed="rId6">
            <a:extLst>
              <a:ext uri="{28A0092B-C50C-407E-A947-70E740481C1C}">
                <a14:useLocalDpi xmlns:a14="http://schemas.microsoft.com/office/drawing/2010/main" val="0"/>
              </a:ext>
            </a:extLst>
          </a:blip>
          <a:srcRect l="27586" r="18302"/>
          <a:stretch/>
        </p:blipFill>
        <p:spPr bwMode="auto">
          <a:xfrm>
            <a:off x="5364088" y="3365722"/>
            <a:ext cx="3425799" cy="32120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521139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34250" t="30390" r="26375" b="12182"/>
          <a:stretch/>
        </p:blipFill>
        <p:spPr>
          <a:xfrm>
            <a:off x="2195736" y="1052736"/>
            <a:ext cx="6768752" cy="5550379"/>
          </a:xfrm>
          <a:prstGeom prst="rect">
            <a:avLst/>
          </a:prstGeom>
        </p:spPr>
      </p:pic>
      <p:sp>
        <p:nvSpPr>
          <p:cNvPr id="6" name="TextBox 5"/>
          <p:cNvSpPr txBox="1"/>
          <p:nvPr/>
        </p:nvSpPr>
        <p:spPr>
          <a:xfrm>
            <a:off x="179511" y="1087576"/>
            <a:ext cx="2088233" cy="2308324"/>
          </a:xfrm>
          <a:prstGeom prst="rect">
            <a:avLst/>
          </a:prstGeom>
          <a:noFill/>
        </p:spPr>
        <p:txBody>
          <a:bodyPr wrap="square" rtlCol="0">
            <a:spAutoFit/>
          </a:bodyPr>
          <a:lstStyle/>
          <a:p>
            <a:r>
              <a:rPr lang="en-US" sz="2400" dirty="0"/>
              <a:t>Example </a:t>
            </a:r>
            <a:r>
              <a:rPr lang="en-US" sz="2400" dirty="0" smtClean="0"/>
              <a:t>right opens </a:t>
            </a:r>
            <a:r>
              <a:rPr lang="en-US" sz="2400" dirty="0"/>
              <a:t>the file at the start of the program, and closes it the end </a:t>
            </a:r>
            <a:endParaRPr lang="en-GB" sz="2400" dirty="0"/>
          </a:p>
        </p:txBody>
      </p:sp>
      <p:sp>
        <p:nvSpPr>
          <p:cNvPr id="9" name="Title 2"/>
          <p:cNvSpPr>
            <a:spLocks noGrp="1"/>
          </p:cNvSpPr>
          <p:nvPr>
            <p:ph type="title"/>
          </p:nvPr>
        </p:nvSpPr>
        <p:spPr>
          <a:xfrm>
            <a:off x="70266" y="72008"/>
            <a:ext cx="7742094" cy="548680"/>
          </a:xfrm>
        </p:spPr>
        <p:txBody>
          <a:bodyPr>
            <a:noAutofit/>
          </a:bodyPr>
          <a:lstStyle/>
          <a:p>
            <a:r>
              <a:rPr lang="en-GB" sz="2800" dirty="0" smtClean="0"/>
              <a:t>P4.3 – Functionality - </a:t>
            </a:r>
            <a:r>
              <a:rPr lang="en-US" sz="2800" dirty="0">
                <a:latin typeface="Arial" panose="020B0604020202020204" pitchFamily="34" charset="0"/>
                <a:cs typeface="Arial" panose="020B0604020202020204" pitchFamily="34" charset="0"/>
              </a:rPr>
              <a:t>Jackson Structure Chart </a:t>
            </a:r>
            <a:endParaRPr lang="en-GB" sz="2800" dirty="0"/>
          </a:p>
        </p:txBody>
      </p:sp>
    </p:spTree>
    <p:extLst>
      <p:ext uri="{BB962C8B-B14F-4D97-AF65-F5344CB8AC3E}">
        <p14:creationId xmlns:p14="http://schemas.microsoft.com/office/powerpoint/2010/main" val="170219697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79511" y="6021288"/>
            <a:ext cx="8784977" cy="646331"/>
          </a:xfrm>
          <a:prstGeom prst="rect">
            <a:avLst/>
          </a:prstGeom>
          <a:noFill/>
        </p:spPr>
        <p:txBody>
          <a:bodyPr wrap="square" rtlCol="0">
            <a:spAutoFit/>
          </a:bodyPr>
          <a:lstStyle/>
          <a:p>
            <a:pPr marL="355600" indent="-355600">
              <a:buClr>
                <a:srgbClr val="C00000"/>
              </a:buClr>
              <a:buSzPct val="80000"/>
              <a:buFont typeface="Arial" panose="020B0604020202020204" pitchFamily="34" charset="0"/>
              <a:buChar char="►"/>
            </a:pPr>
            <a:r>
              <a:rPr lang="en-US" dirty="0" smtClean="0"/>
              <a:t>Design above demonstrates</a:t>
            </a:r>
            <a:r>
              <a:rPr lang="en-US" dirty="0"/>
              <a:t>, sequence, selection and iteration based on a I/O </a:t>
            </a:r>
            <a:r>
              <a:rPr lang="en-US" dirty="0" smtClean="0"/>
              <a:t>file design </a:t>
            </a:r>
            <a:r>
              <a:rPr lang="en-US" dirty="0"/>
              <a:t>(this example closes and opens a file for each add record task) </a:t>
            </a:r>
            <a:endParaRPr lang="en-GB" dirty="0"/>
          </a:p>
        </p:txBody>
      </p:sp>
      <p:pic>
        <p:nvPicPr>
          <p:cNvPr id="2" name="Picture 1"/>
          <p:cNvPicPr>
            <a:picLocks noChangeAspect="1"/>
          </p:cNvPicPr>
          <p:nvPr/>
        </p:nvPicPr>
        <p:blipFill rotWithShape="1">
          <a:blip r:embed="rId3"/>
          <a:srcRect l="30571" t="41596" r="28648" b="13525"/>
          <a:stretch/>
        </p:blipFill>
        <p:spPr>
          <a:xfrm>
            <a:off x="179512" y="1064206"/>
            <a:ext cx="8784976" cy="4957082"/>
          </a:xfrm>
          <a:prstGeom prst="rect">
            <a:avLst/>
          </a:prstGeom>
        </p:spPr>
      </p:pic>
      <p:sp>
        <p:nvSpPr>
          <p:cNvPr id="7" name="Title 2"/>
          <p:cNvSpPr>
            <a:spLocks noGrp="1"/>
          </p:cNvSpPr>
          <p:nvPr>
            <p:ph type="title"/>
          </p:nvPr>
        </p:nvSpPr>
        <p:spPr>
          <a:xfrm>
            <a:off x="70266" y="72008"/>
            <a:ext cx="7742094" cy="548680"/>
          </a:xfrm>
        </p:spPr>
        <p:txBody>
          <a:bodyPr>
            <a:noAutofit/>
          </a:bodyPr>
          <a:lstStyle/>
          <a:p>
            <a:r>
              <a:rPr lang="en-GB" sz="2800" dirty="0" smtClean="0"/>
              <a:t>P4.3 – Functionality - </a:t>
            </a:r>
            <a:r>
              <a:rPr lang="en-US" sz="2800" dirty="0">
                <a:latin typeface="Arial" panose="020B0604020202020204" pitchFamily="34" charset="0"/>
                <a:cs typeface="Arial" panose="020B0604020202020204" pitchFamily="34" charset="0"/>
              </a:rPr>
              <a:t>Jackson Structure Chart </a:t>
            </a:r>
            <a:endParaRPr lang="en-GB" sz="2800" dirty="0"/>
          </a:p>
        </p:txBody>
      </p:sp>
    </p:spTree>
    <p:extLst>
      <p:ext uri="{BB962C8B-B14F-4D97-AF65-F5344CB8AC3E}">
        <p14:creationId xmlns:p14="http://schemas.microsoft.com/office/powerpoint/2010/main" val="14928295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61444" y="1052736"/>
            <a:ext cx="5778708" cy="5647700"/>
          </a:xfrm>
          <a:prstGeom prst="rect">
            <a:avLst/>
          </a:prstGeom>
        </p:spPr>
        <p:txBody>
          <a:bodyPr wrap="square">
            <a:spAutoFit/>
          </a:bodyPr>
          <a:lstStyle/>
          <a:p>
            <a:pPr marL="285750" indent="-285750">
              <a:buClr>
                <a:srgbClr val="C00000"/>
              </a:buClr>
              <a:buSzPct val="80000"/>
              <a:buFont typeface="Arial" panose="020B0604020202020204" pitchFamily="34" charset="0"/>
              <a:buChar char="►"/>
            </a:pPr>
            <a:r>
              <a:rPr lang="en-US" sz="1900" dirty="0" smtClean="0"/>
              <a:t>Static Data is information within a company that does not change often, information that can be coordinated and linked to because of the nature of the data. For example, Student Data concerning contact age, parents and DOB is considered static and can be used for analysis purposes with a reasonable guarantee of accuracy. To plot this we use Static Data Diagrams:</a:t>
            </a:r>
          </a:p>
          <a:p>
            <a:pPr marL="285750" indent="-285750">
              <a:buClr>
                <a:srgbClr val="C00000"/>
              </a:buClr>
              <a:buSzPct val="80000"/>
              <a:buFont typeface="Arial" panose="020B0604020202020204" pitchFamily="34" charset="0"/>
              <a:buChar char="►"/>
            </a:pPr>
            <a:r>
              <a:rPr lang="en-US" sz="1900" b="1" dirty="0" smtClean="0">
                <a:solidFill>
                  <a:srgbClr val="FF0000"/>
                </a:solidFill>
              </a:rPr>
              <a:t>Entity </a:t>
            </a:r>
            <a:r>
              <a:rPr lang="en-US" sz="1900" b="1" dirty="0">
                <a:solidFill>
                  <a:srgbClr val="FF0000"/>
                </a:solidFill>
              </a:rPr>
              <a:t>Relationship Diagram (ERD</a:t>
            </a:r>
            <a:r>
              <a:rPr lang="en-US" sz="1900" b="1" dirty="0" smtClean="0">
                <a:solidFill>
                  <a:srgbClr val="FF0000"/>
                </a:solidFill>
              </a:rPr>
              <a:t>)</a:t>
            </a:r>
            <a:r>
              <a:rPr lang="en-US" sz="1900" dirty="0" smtClean="0">
                <a:solidFill>
                  <a:srgbClr val="FF0000"/>
                </a:solidFill>
              </a:rPr>
              <a:t> </a:t>
            </a:r>
            <a:r>
              <a:rPr lang="en-US" sz="1900" dirty="0"/>
              <a:t>- An entity relationship diagram (ERD) shows the relationships of entity sets stored </a:t>
            </a:r>
            <a:r>
              <a:rPr lang="en-US" sz="1900" dirty="0" smtClean="0"/>
              <a:t>on a system. </a:t>
            </a:r>
            <a:r>
              <a:rPr lang="en-US" sz="1900" dirty="0"/>
              <a:t>An entity </a:t>
            </a:r>
            <a:r>
              <a:rPr lang="en-US" sz="1900" dirty="0" smtClean="0"/>
              <a:t>is </a:t>
            </a:r>
            <a:r>
              <a:rPr lang="en-US" sz="1900" dirty="0"/>
              <a:t>a component of </a:t>
            </a:r>
            <a:r>
              <a:rPr lang="en-US" sz="1900" dirty="0" smtClean="0"/>
              <a:t>data and ER </a:t>
            </a:r>
            <a:r>
              <a:rPr lang="en-US" sz="1900" dirty="0"/>
              <a:t>diagrams illustrate the logical structure of databases.</a:t>
            </a:r>
          </a:p>
          <a:p>
            <a:pPr marL="285750" indent="-285750">
              <a:buClr>
                <a:srgbClr val="C00000"/>
              </a:buClr>
              <a:buSzPct val="80000"/>
              <a:buFont typeface="Arial" panose="020B0604020202020204" pitchFamily="34" charset="0"/>
              <a:buChar char="►"/>
            </a:pPr>
            <a:r>
              <a:rPr lang="en-US" sz="1900" dirty="0" smtClean="0"/>
              <a:t>At </a:t>
            </a:r>
            <a:r>
              <a:rPr lang="en-US" sz="1900" dirty="0"/>
              <a:t>first glance an entity relationship diagram looks very much like a flowchart. It is the specialized symbols, and the meanings of those symbols, that make it unique</a:t>
            </a:r>
            <a:r>
              <a:rPr lang="en-US" sz="1900" dirty="0" smtClean="0"/>
              <a:t>.</a:t>
            </a:r>
          </a:p>
          <a:p>
            <a:pPr marL="285750" indent="-285750">
              <a:buClr>
                <a:srgbClr val="C00000"/>
              </a:buClr>
              <a:buSzPct val="80000"/>
              <a:buFont typeface="Arial" panose="020B0604020202020204" pitchFamily="34" charset="0"/>
              <a:buChar char="►"/>
            </a:pPr>
            <a:r>
              <a:rPr lang="en-US" sz="1900" dirty="0" smtClean="0">
                <a:solidFill>
                  <a:srgbClr val="FF0000"/>
                </a:solidFill>
                <a:hlinkClick r:id="rId3"/>
              </a:rPr>
              <a:t>Click Here </a:t>
            </a:r>
            <a:r>
              <a:rPr lang="en-US" sz="1900" dirty="0" smtClean="0"/>
              <a:t>for details.</a:t>
            </a:r>
          </a:p>
        </p:txBody>
      </p:sp>
      <p:sp>
        <p:nvSpPr>
          <p:cNvPr id="9" name="Title 2"/>
          <p:cNvSpPr>
            <a:spLocks noGrp="1"/>
          </p:cNvSpPr>
          <p:nvPr>
            <p:ph type="title"/>
          </p:nvPr>
        </p:nvSpPr>
        <p:spPr>
          <a:xfrm>
            <a:off x="70266" y="72008"/>
            <a:ext cx="7670086" cy="548680"/>
          </a:xfrm>
        </p:spPr>
        <p:txBody>
          <a:bodyPr>
            <a:noAutofit/>
          </a:bodyPr>
          <a:lstStyle/>
          <a:p>
            <a:r>
              <a:rPr lang="en-US" sz="3200" dirty="0" smtClean="0"/>
              <a:t>P4.4 - Static Data - ERD</a:t>
            </a:r>
            <a:endParaRPr lang="en-GB" sz="3200" dirty="0"/>
          </a:p>
        </p:txBody>
      </p:sp>
      <p:pic>
        <p:nvPicPr>
          <p:cNvPr id="7172" name="Picture 4" descr="Image result for entity relationship diagram"/>
          <p:cNvPicPr>
            <a:picLocks noChangeAspect="1" noChangeArrowheads="1"/>
          </p:cNvPicPr>
          <p:nvPr/>
        </p:nvPicPr>
        <p:blipFill rotWithShape="1">
          <a:blip r:embed="rId4">
            <a:extLst>
              <a:ext uri="{28A0092B-C50C-407E-A947-70E740481C1C}">
                <a14:useLocalDpi xmlns:a14="http://schemas.microsoft.com/office/drawing/2010/main" val="0"/>
              </a:ext>
            </a:extLst>
          </a:blip>
          <a:srcRect r="12310"/>
          <a:stretch/>
        </p:blipFill>
        <p:spPr bwMode="auto">
          <a:xfrm>
            <a:off x="5940152" y="1052736"/>
            <a:ext cx="3024336" cy="3715617"/>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Image result for entity relationship diagram"/>
          <p:cNvPicPr>
            <a:picLocks noChangeAspect="1" noChangeArrowheads="1"/>
          </p:cNvPicPr>
          <p:nvPr/>
        </p:nvPicPr>
        <p:blipFill rotWithShape="1">
          <a:blip r:embed="rId5">
            <a:extLst>
              <a:ext uri="{28A0092B-C50C-407E-A947-70E740481C1C}">
                <a14:useLocalDpi xmlns:a14="http://schemas.microsoft.com/office/drawing/2010/main" val="0"/>
              </a:ext>
            </a:extLst>
          </a:blip>
          <a:srcRect l="4218" t="9277" r="4541" b="5497"/>
          <a:stretch/>
        </p:blipFill>
        <p:spPr bwMode="auto">
          <a:xfrm>
            <a:off x="5940152" y="4875909"/>
            <a:ext cx="3024336" cy="17169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0774474"/>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a:spLocks noGrp="1"/>
          </p:cNvSpPr>
          <p:nvPr>
            <p:ph type="title"/>
          </p:nvPr>
        </p:nvSpPr>
        <p:spPr>
          <a:xfrm>
            <a:off x="70266" y="72008"/>
            <a:ext cx="7670086" cy="548680"/>
          </a:xfrm>
        </p:spPr>
        <p:txBody>
          <a:bodyPr>
            <a:noAutofit/>
          </a:bodyPr>
          <a:lstStyle/>
          <a:p>
            <a:r>
              <a:rPr lang="en-US" sz="3200" dirty="0" smtClean="0"/>
              <a:t>P4.4 - Static Data - ERD</a:t>
            </a:r>
            <a:endParaRPr lang="en-GB" sz="3200" dirty="0"/>
          </a:p>
        </p:txBody>
      </p:sp>
      <p:sp>
        <p:nvSpPr>
          <p:cNvPr id="2" name="Rectangle 1"/>
          <p:cNvSpPr/>
          <p:nvPr/>
        </p:nvSpPr>
        <p:spPr>
          <a:xfrm>
            <a:off x="150225" y="1090479"/>
            <a:ext cx="7205874" cy="5509200"/>
          </a:xfrm>
          <a:prstGeom prst="rect">
            <a:avLst/>
          </a:prstGeom>
        </p:spPr>
        <p:txBody>
          <a:bodyPr wrap="square">
            <a:spAutoFit/>
          </a:bodyPr>
          <a:lstStyle/>
          <a:p>
            <a:pPr marL="342900" indent="-342900">
              <a:buClr>
                <a:srgbClr val="C00000"/>
              </a:buClr>
              <a:buFont typeface="+mj-lt"/>
              <a:buAutoNum type="arabicPeriod"/>
            </a:pPr>
            <a:r>
              <a:rPr lang="en-US" sz="1600" b="1" dirty="0">
                <a:solidFill>
                  <a:srgbClr val="FF0000"/>
                </a:solidFill>
              </a:rPr>
              <a:t>Entities</a:t>
            </a:r>
            <a:r>
              <a:rPr lang="en-US" sz="1600" dirty="0"/>
              <a:t>, which are represented by rectangles. An entity is an object or concept about which you want to store information</a:t>
            </a:r>
            <a:r>
              <a:rPr lang="en-US" sz="1600" dirty="0" smtClean="0"/>
              <a:t>.</a:t>
            </a:r>
          </a:p>
          <a:p>
            <a:pPr marL="342900" indent="-342900">
              <a:buClr>
                <a:srgbClr val="C00000"/>
              </a:buClr>
              <a:buFont typeface="+mj-lt"/>
              <a:buAutoNum type="arabicPeriod"/>
            </a:pPr>
            <a:r>
              <a:rPr lang="en-US" sz="1600" dirty="0"/>
              <a:t>A weak entity is an entity that must defined by a foreign key relationship with another entity as it cannot be uniquely identified by its own </a:t>
            </a:r>
            <a:r>
              <a:rPr lang="en-US" sz="1600" dirty="0" smtClean="0"/>
              <a:t>attributes.</a:t>
            </a:r>
            <a:r>
              <a:rPr lang="en-US" sz="1600" dirty="0"/>
              <a:t/>
            </a:r>
            <a:br>
              <a:rPr lang="en-US" sz="1600" dirty="0"/>
            </a:br>
            <a:r>
              <a:rPr lang="en-US" sz="1600" b="1" dirty="0" smtClean="0"/>
              <a:t>Actions</a:t>
            </a:r>
            <a:r>
              <a:rPr lang="en-US" sz="1600" dirty="0"/>
              <a:t>, which are represented by diamond shapes, show how two entities share information in the database.  </a:t>
            </a:r>
            <a:endParaRPr lang="en-US" sz="1600" dirty="0" smtClean="0"/>
          </a:p>
          <a:p>
            <a:pPr marL="342900" indent="-342900">
              <a:buClr>
                <a:srgbClr val="C00000"/>
              </a:buClr>
              <a:buFont typeface="+mj-lt"/>
              <a:buAutoNum type="arabicPeriod"/>
            </a:pPr>
            <a:r>
              <a:rPr lang="en-US" sz="1600" b="1" dirty="0" smtClean="0">
                <a:solidFill>
                  <a:srgbClr val="FF0000"/>
                </a:solidFill>
              </a:rPr>
              <a:t>Attributes</a:t>
            </a:r>
            <a:r>
              <a:rPr lang="en-US" sz="1600" dirty="0"/>
              <a:t>, which are represented by ovals. A key attribute is the unique, distinguishing characteristic of the entity. For example, an employee's social security number might be the employee's key attribute. </a:t>
            </a:r>
          </a:p>
          <a:p>
            <a:pPr marL="342900" indent="-342900">
              <a:buClr>
                <a:srgbClr val="C00000"/>
              </a:buClr>
              <a:buFont typeface="+mj-lt"/>
              <a:buAutoNum type="arabicPeriod"/>
            </a:pPr>
            <a:r>
              <a:rPr lang="en-US" sz="1600" b="1" dirty="0" smtClean="0">
                <a:solidFill>
                  <a:srgbClr val="FF0000"/>
                </a:solidFill>
              </a:rPr>
              <a:t>Attribute</a:t>
            </a:r>
            <a:r>
              <a:rPr lang="en-US" sz="1600" b="1" dirty="0" smtClean="0"/>
              <a:t> </a:t>
            </a:r>
            <a:r>
              <a:rPr lang="en-US" sz="1600" dirty="0"/>
              <a:t>- ERD Symbol A multivalued attribute can have more than one value. For example, an employee entity can have multiple skill values. Multi-valued Attribute - ERD Symbol A derived attribute is based on another attribute. For example, an employee's monthly salary is based on the employee's annual salary. Derived Attribute - ERD </a:t>
            </a:r>
            <a:r>
              <a:rPr lang="en-US" sz="1600" dirty="0" smtClean="0"/>
              <a:t>Symbol</a:t>
            </a:r>
          </a:p>
          <a:p>
            <a:pPr marL="342900" indent="-342900">
              <a:buClr>
                <a:srgbClr val="C00000"/>
              </a:buClr>
              <a:buFont typeface="+mj-lt"/>
              <a:buAutoNum type="arabicPeriod"/>
            </a:pPr>
            <a:r>
              <a:rPr lang="en-US" sz="1600" b="1" dirty="0" smtClean="0">
                <a:solidFill>
                  <a:srgbClr val="FF0000"/>
                </a:solidFill>
              </a:rPr>
              <a:t>Connecting </a:t>
            </a:r>
            <a:r>
              <a:rPr lang="en-US" sz="1600" b="1" dirty="0">
                <a:solidFill>
                  <a:srgbClr val="FF0000"/>
                </a:solidFill>
              </a:rPr>
              <a:t>lines</a:t>
            </a:r>
            <a:r>
              <a:rPr lang="en-US" sz="1600" dirty="0"/>
              <a:t>, solid lines that connect attributes to show the relationships of entities in the diagram.</a:t>
            </a:r>
          </a:p>
          <a:p>
            <a:pPr marL="342900" indent="-342900">
              <a:buClr>
                <a:srgbClr val="C00000"/>
              </a:buClr>
              <a:buFont typeface="+mj-lt"/>
              <a:buAutoNum type="arabicPeriod"/>
            </a:pPr>
            <a:r>
              <a:rPr lang="en-US" sz="1600" b="1" dirty="0" smtClean="0">
                <a:solidFill>
                  <a:srgbClr val="FF0000"/>
                </a:solidFill>
              </a:rPr>
              <a:t>Cardinality</a:t>
            </a:r>
            <a:r>
              <a:rPr lang="en-US" sz="1600" b="1" dirty="0" smtClean="0"/>
              <a:t> </a:t>
            </a:r>
            <a:r>
              <a:rPr lang="en-US" sz="1600" dirty="0"/>
              <a:t>specifies how many instances of an entity relate to one instance of another entity. </a:t>
            </a:r>
            <a:r>
              <a:rPr lang="en-US" sz="1600" b="1" dirty="0"/>
              <a:t>Ordinality</a:t>
            </a:r>
            <a:r>
              <a:rPr lang="en-US" sz="1600" dirty="0"/>
              <a:t> is also closely linked to cardinality. While cardinality specifies the occurrences of a relationship, ordinality describes the relationship as either mandatory or optional. In other words, cardinality specifies the maximum number of relationships and ordinality specifies the absolute minimum number of relationships</a:t>
            </a:r>
            <a:r>
              <a:rPr lang="en-US" sz="1600" dirty="0" smtClean="0"/>
              <a:t>.</a:t>
            </a:r>
            <a:endParaRPr lang="en-US" sz="1600" dirty="0"/>
          </a:p>
        </p:txBody>
      </p:sp>
      <p:pic>
        <p:nvPicPr>
          <p:cNvPr id="3" name="Picture 2"/>
          <p:cNvPicPr>
            <a:picLocks noChangeAspect="1"/>
          </p:cNvPicPr>
          <p:nvPr/>
        </p:nvPicPr>
        <p:blipFill rotWithShape="1">
          <a:blip r:embed="rId3"/>
          <a:srcRect l="56300" t="50000" r="33979" b="40195"/>
          <a:stretch/>
        </p:blipFill>
        <p:spPr>
          <a:xfrm>
            <a:off x="7356099" y="1052736"/>
            <a:ext cx="1584196" cy="898361"/>
          </a:xfrm>
          <a:prstGeom prst="rect">
            <a:avLst/>
          </a:prstGeom>
        </p:spPr>
      </p:pic>
      <p:pic>
        <p:nvPicPr>
          <p:cNvPr id="7" name="Picture 6"/>
          <p:cNvPicPr>
            <a:picLocks noChangeAspect="1"/>
          </p:cNvPicPr>
          <p:nvPr/>
        </p:nvPicPr>
        <p:blipFill rotWithShape="1">
          <a:blip r:embed="rId3"/>
          <a:srcRect l="56300" t="50000" r="33979" b="40195"/>
          <a:stretch/>
        </p:blipFill>
        <p:spPr>
          <a:xfrm>
            <a:off x="7452320" y="1951097"/>
            <a:ext cx="1394219" cy="790629"/>
          </a:xfrm>
          <a:prstGeom prst="rect">
            <a:avLst/>
          </a:prstGeom>
          <a:ln>
            <a:solidFill>
              <a:schemeClr val="tx1"/>
            </a:solidFill>
          </a:ln>
        </p:spPr>
      </p:pic>
      <p:pic>
        <p:nvPicPr>
          <p:cNvPr id="7170" name="Picture 2" descr="Action - ERD Symbo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52319" y="2852936"/>
            <a:ext cx="1487975" cy="698437"/>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Attribute - ERD Symbol"/>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52320" y="3645024"/>
            <a:ext cx="1448942" cy="750912"/>
          </a:xfrm>
          <a:prstGeom prst="rect">
            <a:avLst/>
          </a:prstGeom>
          <a:noFill/>
          <a:extLst>
            <a:ext uri="{909E8E84-426E-40DD-AFC4-6F175D3DCCD1}">
              <a14:hiddenFill xmlns:a14="http://schemas.microsoft.com/office/drawing/2010/main">
                <a:solidFill>
                  <a:srgbClr val="FFFFFF"/>
                </a:solidFill>
              </a14:hiddenFill>
            </a:ext>
          </a:extLst>
        </p:spPr>
      </p:pic>
      <p:pic>
        <p:nvPicPr>
          <p:cNvPr id="8195" name="Picture 3" descr="Multi-valued Attribute - ERD Symbol"/>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52319" y="4437112"/>
            <a:ext cx="1448943" cy="762037"/>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Derived Attribute - ERD Symbol"/>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252520" y="3506941"/>
            <a:ext cx="1285875" cy="67627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rotWithShape="1">
          <a:blip r:embed="rId8"/>
          <a:srcRect l="46850" t="40196" r="24801" b="20586"/>
          <a:stretch/>
        </p:blipFill>
        <p:spPr>
          <a:xfrm>
            <a:off x="7356098" y="5240325"/>
            <a:ext cx="1584195" cy="1402554"/>
          </a:xfrm>
          <a:prstGeom prst="rect">
            <a:avLst/>
          </a:prstGeom>
        </p:spPr>
      </p:pic>
    </p:spTree>
    <p:extLst>
      <p:ext uri="{BB962C8B-B14F-4D97-AF65-F5344CB8AC3E}">
        <p14:creationId xmlns:p14="http://schemas.microsoft.com/office/powerpoint/2010/main" val="3920093216"/>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a:spLocks noGrp="1"/>
          </p:cNvSpPr>
          <p:nvPr>
            <p:ph type="title"/>
          </p:nvPr>
        </p:nvSpPr>
        <p:spPr>
          <a:xfrm>
            <a:off x="70266" y="72008"/>
            <a:ext cx="7670086" cy="548680"/>
          </a:xfrm>
        </p:spPr>
        <p:txBody>
          <a:bodyPr>
            <a:noAutofit/>
          </a:bodyPr>
          <a:lstStyle/>
          <a:p>
            <a:r>
              <a:rPr lang="en-US" sz="3200" dirty="0" smtClean="0"/>
              <a:t>P4.4 - Static Data - ERD</a:t>
            </a:r>
            <a:endParaRPr lang="en-GB" sz="3200" dirty="0"/>
          </a:p>
        </p:txBody>
      </p:sp>
      <p:pic>
        <p:nvPicPr>
          <p:cNvPr id="6146" name="Picture 2" descr="Entity Relationship Diagra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1052737"/>
            <a:ext cx="8136904" cy="476530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32888" y="5818038"/>
            <a:ext cx="8831600" cy="923330"/>
          </a:xfrm>
          <a:prstGeom prst="rect">
            <a:avLst/>
          </a:prstGeom>
        </p:spPr>
        <p:txBody>
          <a:bodyPr wrap="square">
            <a:spAutoFit/>
          </a:bodyPr>
          <a:lstStyle/>
          <a:p>
            <a:pPr marL="0" indent="0">
              <a:spcAft>
                <a:spcPts val="0"/>
              </a:spcAft>
              <a:buClr>
                <a:srgbClr val="C00000"/>
              </a:buClr>
              <a:buSzPct val="80000"/>
              <a:buNone/>
            </a:pPr>
            <a:r>
              <a:rPr lang="en-US" b="1" dirty="0" smtClean="0">
                <a:solidFill>
                  <a:srgbClr val="FF0000"/>
                </a:solidFill>
                <a:latin typeface="Arial" panose="020B0604020202020204" pitchFamily="34" charset="0"/>
                <a:cs typeface="Arial" panose="020B0604020202020204" pitchFamily="34" charset="0"/>
              </a:rPr>
              <a:t>P4.4 </a:t>
            </a:r>
            <a:r>
              <a:rPr lang="en-US" b="1" dirty="0">
                <a:solidFill>
                  <a:srgbClr val="FF0000"/>
                </a:solidFill>
                <a:latin typeface="Arial" panose="020B0604020202020204" pitchFamily="34" charset="0"/>
                <a:cs typeface="Arial" panose="020B0604020202020204" pitchFamily="34" charset="0"/>
              </a:rPr>
              <a:t>– Task </a:t>
            </a:r>
            <a:r>
              <a:rPr lang="en-US" b="1" dirty="0" smtClean="0">
                <a:solidFill>
                  <a:srgbClr val="FF0000"/>
                </a:solidFill>
                <a:latin typeface="Arial" panose="020B0604020202020204" pitchFamily="34" charset="0"/>
                <a:cs typeface="Arial" panose="020B0604020202020204" pitchFamily="34" charset="0"/>
              </a:rPr>
              <a:t>04 </a:t>
            </a:r>
            <a:r>
              <a:rPr lang="en-US" b="1" dirty="0">
                <a:solidFill>
                  <a:srgbClr val="FF0000"/>
                </a:solidFill>
                <a:latin typeface="Arial" panose="020B0604020202020204" pitchFamily="34" charset="0"/>
                <a:cs typeface="Arial" panose="020B0604020202020204" pitchFamily="34" charset="0"/>
              </a:rPr>
              <a:t>- </a:t>
            </a:r>
            <a:r>
              <a:rPr lang="en-US" dirty="0">
                <a:solidFill>
                  <a:srgbClr val="FF0000"/>
                </a:solidFill>
                <a:latin typeface="Arial" panose="020B0604020202020204" pitchFamily="34" charset="0"/>
                <a:cs typeface="Arial" panose="020B0604020202020204" pitchFamily="34" charset="0"/>
              </a:rPr>
              <a:t>Create and describe </a:t>
            </a:r>
            <a:r>
              <a:rPr lang="en-US" dirty="0" smtClean="0">
                <a:solidFill>
                  <a:srgbClr val="FF0000"/>
                </a:solidFill>
                <a:latin typeface="Arial" panose="020B0604020202020204" pitchFamily="34" charset="0"/>
                <a:cs typeface="Arial" panose="020B0604020202020204" pitchFamily="34" charset="0"/>
              </a:rPr>
              <a:t>a Static Data Entity Flow Diagram </a:t>
            </a:r>
            <a:r>
              <a:rPr lang="en-US" dirty="0">
                <a:solidFill>
                  <a:srgbClr val="FF0000"/>
                </a:solidFill>
                <a:latin typeface="Arial" panose="020B0604020202020204" pitchFamily="34" charset="0"/>
                <a:cs typeface="Arial" panose="020B0604020202020204" pitchFamily="34" charset="0"/>
              </a:rPr>
              <a:t>for a given scenario within your project production pipeline to document the design model for the identified business system.</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12724763"/>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rmAutofit fontScale="90000"/>
          </a:bodyPr>
          <a:lstStyle/>
          <a:p>
            <a:r>
              <a:rPr lang="en-GB" sz="3600" b="1" dirty="0" smtClean="0"/>
              <a:t>Assignment Scenario</a:t>
            </a:r>
          </a:p>
        </p:txBody>
      </p:sp>
      <p:sp>
        <p:nvSpPr>
          <p:cNvPr id="4" name="Rectangle 3"/>
          <p:cNvSpPr/>
          <p:nvPr/>
        </p:nvSpPr>
        <p:spPr>
          <a:xfrm>
            <a:off x="179512" y="1052736"/>
            <a:ext cx="8784976" cy="5747727"/>
          </a:xfrm>
          <a:prstGeom prst="rect">
            <a:avLst/>
          </a:prstGeom>
        </p:spPr>
        <p:txBody>
          <a:bodyPr wrap="square">
            <a:spAutoFit/>
          </a:bodyPr>
          <a:lstStyle/>
          <a:p>
            <a:pPr marL="269875" indent="-269875">
              <a:buClr>
                <a:srgbClr val="00B050"/>
              </a:buClr>
              <a:buFont typeface="Wingdings 3" panose="05040102010807070707" pitchFamily="18" charset="2"/>
              <a:buChar char=""/>
            </a:pPr>
            <a:r>
              <a:rPr lang="en-US" sz="1750" dirty="0">
                <a:latin typeface="Arial" panose="020B0604020202020204" pitchFamily="34" charset="0"/>
                <a:cs typeface="Arial" panose="020B0604020202020204" pitchFamily="34" charset="0"/>
              </a:rPr>
              <a:t>This unit will enable you to develop the skills and knowledge required to actively use data analysis techniques to provide evidence and interpretation for decision making for a range of organisational needs. Organisations and individuals collect both quantitative and qualitative data and store it for current or future use. The data analyst examines, cleanses, transforms and models data in order to support decision making and understanding.</a:t>
            </a:r>
          </a:p>
          <a:p>
            <a:pPr marL="269875" indent="-269875">
              <a:buClr>
                <a:srgbClr val="00B050"/>
              </a:buClr>
              <a:buFont typeface="Wingdings 3" panose="05040102010807070707" pitchFamily="18" charset="2"/>
              <a:buChar char=""/>
            </a:pPr>
            <a:r>
              <a:rPr lang="en-US" sz="1750" dirty="0">
                <a:latin typeface="Arial" panose="020B0604020202020204" pitchFamily="34" charset="0"/>
                <a:cs typeface="Arial" panose="020B0604020202020204" pitchFamily="34" charset="0"/>
              </a:rPr>
              <a:t>This unit is mandatory to the Data Analyst specialist pathway in the Level 3 Diploma suite of qualifications due to its relevance in conducting data analysis and design solutions to meet business requirements. The unit supports the development of skills, knowledge and understanding relevant to the role of a data analyst and the techniques required</a:t>
            </a:r>
            <a:r>
              <a:rPr lang="en-US" sz="1750" dirty="0" smtClean="0">
                <a:latin typeface="Arial" panose="020B0604020202020204" pitchFamily="34" charset="0"/>
                <a:cs typeface="Arial" panose="020B0604020202020204" pitchFamily="34" charset="0"/>
              </a:rPr>
              <a:t>.</a:t>
            </a:r>
          </a:p>
          <a:p>
            <a:pPr marL="269875" indent="-269875">
              <a:buClr>
                <a:srgbClr val="00B050"/>
              </a:buClr>
              <a:buFont typeface="Wingdings 3" panose="05040102010807070707" pitchFamily="18" charset="2"/>
              <a:buChar char=""/>
            </a:pPr>
            <a:r>
              <a:rPr lang="en-US" sz="1750" dirty="0">
                <a:latin typeface="Arial" panose="020B0604020202020204" pitchFamily="34" charset="0"/>
                <a:cs typeface="Arial" panose="020B0604020202020204" pitchFamily="34" charset="0"/>
              </a:rPr>
              <a:t>The teaching content in every unit states what has to be taught to ensure that learners are able to access the highest grades.</a:t>
            </a:r>
          </a:p>
          <a:p>
            <a:pPr marL="269875" indent="-269875">
              <a:buClr>
                <a:srgbClr val="00B050"/>
              </a:buClr>
              <a:buFont typeface="Wingdings 3" panose="05040102010807070707" pitchFamily="18" charset="2"/>
              <a:buChar char=""/>
            </a:pPr>
            <a:r>
              <a:rPr lang="en-US" sz="1750" dirty="0">
                <a:latin typeface="Arial" panose="020B0604020202020204" pitchFamily="34" charset="0"/>
                <a:cs typeface="Arial" panose="020B0604020202020204" pitchFamily="34" charset="0"/>
              </a:rPr>
              <a:t>Anything which follows an i.e. details what must be taught as part of that area of content. Anything which follows an e.g. is illustrative, it should be noted that where e.g. is used, learners must know and be able to apply relevant examples in their work, although these do not need to be the same ones specified in the unit content.</a:t>
            </a:r>
          </a:p>
          <a:p>
            <a:pPr marL="269875" indent="-269875">
              <a:buClr>
                <a:srgbClr val="00B050"/>
              </a:buClr>
              <a:buFont typeface="Wingdings 3" panose="05040102010807070707" pitchFamily="18" charset="2"/>
              <a:buChar char=""/>
            </a:pPr>
            <a:r>
              <a:rPr lang="en-US" sz="1750" dirty="0">
                <a:latin typeface="Arial" panose="020B0604020202020204" pitchFamily="34" charset="0"/>
                <a:cs typeface="Arial" panose="020B0604020202020204" pitchFamily="34" charset="0"/>
              </a:rPr>
              <a:t>For internally assessed units you need to ensure that any assignments you create, or any modifications you make to an assignment, do not expect the learner to do more than they have been taught, but must enable them to access the full range of grades as described in the grading criteria.</a:t>
            </a:r>
            <a:endParaRPr lang="en-GB" sz="175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89643324"/>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61444" y="1052736"/>
            <a:ext cx="5562684" cy="5940088"/>
          </a:xfrm>
          <a:prstGeom prst="rect">
            <a:avLst/>
          </a:prstGeom>
        </p:spPr>
        <p:txBody>
          <a:bodyPr wrap="square">
            <a:spAutoFit/>
          </a:bodyPr>
          <a:lstStyle/>
          <a:p>
            <a:pPr marL="276225" indent="-276225">
              <a:buClr>
                <a:srgbClr val="C00000"/>
              </a:buClr>
              <a:buSzPct val="80000"/>
              <a:buFont typeface="Arial" panose="020B0604020202020204" pitchFamily="34" charset="0"/>
              <a:buChar char="►"/>
            </a:pPr>
            <a:r>
              <a:rPr lang="en-US" sz="1840" b="1" dirty="0" smtClean="0"/>
              <a:t>Hierarchical </a:t>
            </a:r>
            <a:r>
              <a:rPr lang="en-US" sz="1840" b="1" dirty="0"/>
              <a:t>tree diagram </a:t>
            </a:r>
            <a:r>
              <a:rPr lang="en-US" sz="1840" dirty="0" smtClean="0"/>
              <a:t>– This is one of the easier data models to follow as the data flows downwards only, similar to a staff hierarchy. A</a:t>
            </a:r>
            <a:r>
              <a:rPr lang="en-US" sz="1840" dirty="0"/>
              <a:t> </a:t>
            </a:r>
            <a:r>
              <a:rPr lang="en-US" sz="1840" dirty="0" smtClean="0"/>
              <a:t>tree structure</a:t>
            </a:r>
            <a:r>
              <a:rPr lang="en-US" sz="1840" dirty="0"/>
              <a:t> or tree diagram is a way of </a:t>
            </a:r>
            <a:r>
              <a:rPr lang="en-US" sz="1840" dirty="0" smtClean="0"/>
              <a:t>representing the</a:t>
            </a:r>
            <a:r>
              <a:rPr lang="en-US" sz="1840" dirty="0"/>
              <a:t> hierarchical nature of a structure in a graphical form</a:t>
            </a:r>
            <a:r>
              <a:rPr lang="en-US" sz="1840" dirty="0" smtClean="0"/>
              <a:t>.</a:t>
            </a:r>
          </a:p>
          <a:p>
            <a:pPr marL="276225" indent="-276225">
              <a:buClr>
                <a:srgbClr val="C00000"/>
              </a:buClr>
              <a:buSzPct val="80000"/>
              <a:buFont typeface="Arial" panose="020B0604020202020204" pitchFamily="34" charset="0"/>
              <a:buChar char="►"/>
            </a:pPr>
            <a:r>
              <a:rPr lang="en-US" sz="1840" dirty="0"/>
              <a:t>The tree elements are called "nodes". The lines connecting elements are called "branches". Nodes without children are called leaf nodes, "end-nodes", or "leaves".</a:t>
            </a:r>
          </a:p>
          <a:p>
            <a:pPr marL="276225" indent="-276225">
              <a:buClr>
                <a:srgbClr val="C00000"/>
              </a:buClr>
              <a:buSzPct val="80000"/>
              <a:buFont typeface="Arial" panose="020B0604020202020204" pitchFamily="34" charset="0"/>
              <a:buChar char="►"/>
            </a:pPr>
            <a:r>
              <a:rPr lang="en-US" sz="1840" dirty="0" smtClean="0"/>
              <a:t>Every </a:t>
            </a:r>
            <a:r>
              <a:rPr lang="en-US" sz="1840" dirty="0"/>
              <a:t>finite tree structure has a member that has no superior. This member is called the "root" or root node. The root is the starting node. But the converse is not true: infinite tree structures may or may not have a root node</a:t>
            </a:r>
            <a:r>
              <a:rPr lang="en-US" sz="1840" dirty="0" smtClean="0"/>
              <a:t>.</a:t>
            </a:r>
          </a:p>
          <a:p>
            <a:pPr>
              <a:buClr>
                <a:srgbClr val="C00000"/>
              </a:buClr>
              <a:buSzPct val="80000"/>
            </a:pPr>
            <a:r>
              <a:rPr lang="en-US" sz="1840" b="1" dirty="0" smtClean="0">
                <a:solidFill>
                  <a:srgbClr val="FF0000"/>
                </a:solidFill>
                <a:latin typeface="Arial" panose="020B0604020202020204" pitchFamily="34" charset="0"/>
                <a:cs typeface="Arial" panose="020B0604020202020204" pitchFamily="34" charset="0"/>
              </a:rPr>
              <a:t>P4.5 </a:t>
            </a:r>
            <a:r>
              <a:rPr lang="en-US" sz="1840" b="1" dirty="0">
                <a:solidFill>
                  <a:srgbClr val="FF0000"/>
                </a:solidFill>
                <a:latin typeface="Arial" panose="020B0604020202020204" pitchFamily="34" charset="0"/>
                <a:cs typeface="Arial" panose="020B0604020202020204" pitchFamily="34" charset="0"/>
              </a:rPr>
              <a:t>– Task </a:t>
            </a:r>
            <a:r>
              <a:rPr lang="en-US" sz="1840" b="1" dirty="0" smtClean="0">
                <a:solidFill>
                  <a:srgbClr val="FF0000"/>
                </a:solidFill>
                <a:latin typeface="Arial" panose="020B0604020202020204" pitchFamily="34" charset="0"/>
                <a:cs typeface="Arial" panose="020B0604020202020204" pitchFamily="34" charset="0"/>
              </a:rPr>
              <a:t>05 </a:t>
            </a:r>
            <a:r>
              <a:rPr lang="en-US" sz="1840" b="1" dirty="0">
                <a:solidFill>
                  <a:srgbClr val="FF0000"/>
                </a:solidFill>
                <a:latin typeface="Arial" panose="020B0604020202020204" pitchFamily="34" charset="0"/>
                <a:cs typeface="Arial" panose="020B0604020202020204" pitchFamily="34" charset="0"/>
              </a:rPr>
              <a:t>- </a:t>
            </a:r>
            <a:r>
              <a:rPr lang="en-US" sz="1840" dirty="0">
                <a:solidFill>
                  <a:srgbClr val="FF0000"/>
                </a:solidFill>
                <a:latin typeface="Arial" panose="020B0604020202020204" pitchFamily="34" charset="0"/>
                <a:cs typeface="Arial" panose="020B0604020202020204" pitchFamily="34" charset="0"/>
              </a:rPr>
              <a:t>Create and describe a </a:t>
            </a:r>
            <a:r>
              <a:rPr lang="en-US" sz="1840" dirty="0" smtClean="0">
                <a:solidFill>
                  <a:srgbClr val="FF0000"/>
                </a:solidFill>
                <a:latin typeface="Arial" panose="020B0604020202020204" pitchFamily="34" charset="0"/>
                <a:cs typeface="Arial" panose="020B0604020202020204" pitchFamily="34" charset="0"/>
              </a:rPr>
              <a:t>Hierarchical Tree </a:t>
            </a:r>
            <a:r>
              <a:rPr lang="en-US" sz="1840" dirty="0">
                <a:solidFill>
                  <a:srgbClr val="FF0000"/>
                </a:solidFill>
                <a:latin typeface="Arial" panose="020B0604020202020204" pitchFamily="34" charset="0"/>
                <a:cs typeface="Arial" panose="020B0604020202020204" pitchFamily="34" charset="0"/>
              </a:rPr>
              <a:t>Diagram for a given scenario within your project production pipeline to document the design model for the identified business system</a:t>
            </a:r>
            <a:r>
              <a:rPr lang="en-US" sz="1840" dirty="0" smtClean="0">
                <a:solidFill>
                  <a:srgbClr val="FF0000"/>
                </a:solidFill>
                <a:latin typeface="Arial" panose="020B0604020202020204" pitchFamily="34" charset="0"/>
                <a:cs typeface="Arial" panose="020B0604020202020204" pitchFamily="34" charset="0"/>
              </a:rPr>
              <a:t>.</a:t>
            </a:r>
            <a:endParaRPr lang="en-US" sz="1840" dirty="0">
              <a:latin typeface="Arial" panose="020B0604020202020204" pitchFamily="34" charset="0"/>
              <a:cs typeface="Arial" panose="020B0604020202020204" pitchFamily="34" charset="0"/>
            </a:endParaRPr>
          </a:p>
        </p:txBody>
      </p:sp>
      <p:sp>
        <p:nvSpPr>
          <p:cNvPr id="9" name="Title 2"/>
          <p:cNvSpPr>
            <a:spLocks noGrp="1"/>
          </p:cNvSpPr>
          <p:nvPr>
            <p:ph type="title"/>
          </p:nvPr>
        </p:nvSpPr>
        <p:spPr>
          <a:xfrm>
            <a:off x="70266" y="72008"/>
            <a:ext cx="7670086" cy="548680"/>
          </a:xfrm>
        </p:spPr>
        <p:txBody>
          <a:bodyPr>
            <a:noAutofit/>
          </a:bodyPr>
          <a:lstStyle/>
          <a:p>
            <a:r>
              <a:rPr lang="en-US" sz="3100" dirty="0" smtClean="0"/>
              <a:t>P4.5 - Static Data – Hierarchical Tree Diagram</a:t>
            </a:r>
            <a:endParaRPr lang="en-GB" sz="3100" dirty="0"/>
          </a:p>
        </p:txBody>
      </p:sp>
      <p:pic>
        <p:nvPicPr>
          <p:cNvPr id="9218" name="Picture 2" descr="Image result for Hierarchical tree diagra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128" y="1087643"/>
            <a:ext cx="3240360" cy="2512932"/>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Image result for Hierarchical tree diagram"/>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8889" t="6295" r="6666" b="7778"/>
          <a:stretch/>
        </p:blipFill>
        <p:spPr bwMode="auto">
          <a:xfrm>
            <a:off x="5724128" y="3933055"/>
            <a:ext cx="3240360" cy="2472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9362047"/>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61444" y="1052736"/>
            <a:ext cx="8811394" cy="3054682"/>
          </a:xfrm>
          <a:prstGeom prst="rect">
            <a:avLst/>
          </a:prstGeom>
        </p:spPr>
        <p:txBody>
          <a:bodyPr wrap="square">
            <a:spAutoFit/>
          </a:bodyPr>
          <a:lstStyle/>
          <a:p>
            <a:pPr marL="285750" indent="-285750">
              <a:buClr>
                <a:srgbClr val="C00000"/>
              </a:buClr>
              <a:buSzPct val="80000"/>
              <a:buFont typeface="Arial" panose="020B0604020202020204" pitchFamily="34" charset="0"/>
              <a:buChar char="►"/>
            </a:pPr>
            <a:r>
              <a:rPr lang="en-US" sz="1750" b="1" dirty="0" smtClean="0">
                <a:solidFill>
                  <a:srgbClr val="FF0000"/>
                </a:solidFill>
              </a:rPr>
              <a:t>Bubble </a:t>
            </a:r>
            <a:r>
              <a:rPr lang="en-US" sz="1750" b="1" dirty="0">
                <a:solidFill>
                  <a:srgbClr val="FF0000"/>
                </a:solidFill>
              </a:rPr>
              <a:t>diagram </a:t>
            </a:r>
            <a:r>
              <a:rPr lang="en-US" sz="1750" dirty="0"/>
              <a:t>– </a:t>
            </a:r>
            <a:r>
              <a:rPr lang="en-US" sz="1750" dirty="0" smtClean="0"/>
              <a:t>these are versions of </a:t>
            </a:r>
            <a:r>
              <a:rPr lang="en-US" sz="1750" dirty="0"/>
              <a:t>mind </a:t>
            </a:r>
            <a:r>
              <a:rPr lang="en-US" sz="1750" dirty="0" smtClean="0"/>
              <a:t>maps to help form or visualize how data should be stored or set within a certain position within a data store. For example, an MIS in a School will have the MIS in the centre and all the necessary needed functions surrounding it such as Student Data, Grades, Attendance, Medical, Monies, Staff Data, and Purchases.</a:t>
            </a:r>
          </a:p>
          <a:p>
            <a:pPr marL="285750" indent="-285750">
              <a:buClr>
                <a:srgbClr val="C00000"/>
              </a:buClr>
              <a:buSzPct val="80000"/>
              <a:buFont typeface="Arial" panose="020B0604020202020204" pitchFamily="34" charset="0"/>
              <a:buChar char="►"/>
            </a:pPr>
            <a:r>
              <a:rPr lang="en-US" sz="1750" dirty="0" smtClean="0"/>
              <a:t>Moreover</a:t>
            </a:r>
            <a:r>
              <a:rPr lang="en-US" sz="1750" dirty="0"/>
              <a:t>, bubble diagram is a diagram with a bubble presentation of data and the size of a bubble is a parameter of data, too. For example, it can display the importance of the data in diagram or its value. So you can operate three parameters on 2-dimensional diagram - X and Y coordinates of a bubble and its size</a:t>
            </a:r>
            <a:r>
              <a:rPr lang="en-US" sz="1750" dirty="0" smtClean="0"/>
              <a:t>.</a:t>
            </a:r>
          </a:p>
          <a:p>
            <a:pPr>
              <a:buClr>
                <a:srgbClr val="C00000"/>
              </a:buClr>
              <a:buSzPct val="80000"/>
            </a:pPr>
            <a:r>
              <a:rPr lang="en-US" sz="1750" b="1" dirty="0" smtClean="0">
                <a:solidFill>
                  <a:srgbClr val="FF0000"/>
                </a:solidFill>
              </a:rPr>
              <a:t>P4.6 </a:t>
            </a:r>
            <a:r>
              <a:rPr lang="en-US" sz="1750" b="1" dirty="0">
                <a:solidFill>
                  <a:srgbClr val="FF0000"/>
                </a:solidFill>
              </a:rPr>
              <a:t>– Task </a:t>
            </a:r>
            <a:r>
              <a:rPr lang="en-US" sz="1750" b="1" dirty="0" smtClean="0">
                <a:solidFill>
                  <a:srgbClr val="FF0000"/>
                </a:solidFill>
              </a:rPr>
              <a:t>06 </a:t>
            </a:r>
            <a:r>
              <a:rPr lang="en-US" sz="1750" dirty="0">
                <a:solidFill>
                  <a:srgbClr val="FF0000"/>
                </a:solidFill>
              </a:rPr>
              <a:t>- Create and describe a </a:t>
            </a:r>
            <a:r>
              <a:rPr lang="en-US" sz="1750" dirty="0" smtClean="0">
                <a:solidFill>
                  <a:srgbClr val="FF0000"/>
                </a:solidFill>
              </a:rPr>
              <a:t>Bubble Diagram </a:t>
            </a:r>
            <a:r>
              <a:rPr lang="en-US" sz="1750" dirty="0">
                <a:solidFill>
                  <a:srgbClr val="FF0000"/>
                </a:solidFill>
              </a:rPr>
              <a:t>for a given </a:t>
            </a:r>
            <a:r>
              <a:rPr lang="en-US" sz="1750" dirty="0" smtClean="0">
                <a:solidFill>
                  <a:srgbClr val="FF0000"/>
                </a:solidFill>
              </a:rPr>
              <a:t>part of your system setup to </a:t>
            </a:r>
            <a:r>
              <a:rPr lang="en-US" sz="1750" dirty="0">
                <a:solidFill>
                  <a:srgbClr val="FF0000"/>
                </a:solidFill>
              </a:rPr>
              <a:t>document the design model for the identified business system</a:t>
            </a:r>
            <a:r>
              <a:rPr lang="en-US" sz="1750" dirty="0" smtClean="0">
                <a:solidFill>
                  <a:srgbClr val="FF0000"/>
                </a:solidFill>
              </a:rPr>
              <a:t>.</a:t>
            </a:r>
            <a:endParaRPr lang="en-US" sz="1750" dirty="0">
              <a:solidFill>
                <a:srgbClr val="FF0000"/>
              </a:solidFill>
            </a:endParaRPr>
          </a:p>
        </p:txBody>
      </p:sp>
      <p:sp>
        <p:nvSpPr>
          <p:cNvPr id="9" name="Title 2"/>
          <p:cNvSpPr>
            <a:spLocks noGrp="1"/>
          </p:cNvSpPr>
          <p:nvPr>
            <p:ph type="title"/>
          </p:nvPr>
        </p:nvSpPr>
        <p:spPr>
          <a:xfrm>
            <a:off x="70266" y="72008"/>
            <a:ext cx="7670086" cy="548680"/>
          </a:xfrm>
        </p:spPr>
        <p:txBody>
          <a:bodyPr>
            <a:noAutofit/>
          </a:bodyPr>
          <a:lstStyle/>
          <a:p>
            <a:r>
              <a:rPr lang="en-US" sz="3600" dirty="0" smtClean="0"/>
              <a:t>P4.6 - Static Data – Bubble Diagram</a:t>
            </a:r>
            <a:endParaRPr lang="en-GB" sz="3600" dirty="0"/>
          </a:p>
        </p:txBody>
      </p:sp>
      <p:pic>
        <p:nvPicPr>
          <p:cNvPr id="10242" name="Picture 2" descr="Image result for bubble diagram with examp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4893" y="4221088"/>
            <a:ext cx="4851163" cy="2376264"/>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Image result for bubble diagram with example"/>
          <p:cNvPicPr>
            <a:picLocks noChangeAspect="1" noChangeArrowheads="1"/>
          </p:cNvPicPr>
          <p:nvPr/>
        </p:nvPicPr>
        <p:blipFill rotWithShape="1">
          <a:blip r:embed="rId4">
            <a:extLst>
              <a:ext uri="{28A0092B-C50C-407E-A947-70E740481C1C}">
                <a14:useLocalDpi xmlns:a14="http://schemas.microsoft.com/office/drawing/2010/main" val="0"/>
              </a:ext>
            </a:extLst>
          </a:blip>
          <a:srcRect l="2967" t="3596" r="5150" b="6047"/>
          <a:stretch/>
        </p:blipFill>
        <p:spPr bwMode="auto">
          <a:xfrm>
            <a:off x="5796136" y="4221088"/>
            <a:ext cx="3128748" cy="23762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5372380"/>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61444" y="1052736"/>
            <a:ext cx="6282764" cy="5746188"/>
          </a:xfrm>
          <a:prstGeom prst="rect">
            <a:avLst/>
          </a:prstGeom>
        </p:spPr>
        <p:txBody>
          <a:bodyPr wrap="square">
            <a:spAutoFit/>
          </a:bodyPr>
          <a:lstStyle/>
          <a:p>
            <a:pPr marL="285750" indent="-285750">
              <a:buClr>
                <a:srgbClr val="C00000"/>
              </a:buClr>
              <a:buSzPct val="80000"/>
              <a:buFont typeface="Arial" panose="020B0604020202020204" pitchFamily="34" charset="0"/>
              <a:buChar char="►"/>
            </a:pPr>
            <a:r>
              <a:rPr lang="en-US" sz="1670" b="1" dirty="0" smtClean="0">
                <a:solidFill>
                  <a:srgbClr val="FF0000"/>
                </a:solidFill>
              </a:rPr>
              <a:t>Entity </a:t>
            </a:r>
            <a:r>
              <a:rPr lang="en-US" sz="1670" b="1" dirty="0">
                <a:solidFill>
                  <a:srgbClr val="FF0000"/>
                </a:solidFill>
              </a:rPr>
              <a:t>Life History </a:t>
            </a:r>
            <a:r>
              <a:rPr lang="en-US" sz="1670" dirty="0"/>
              <a:t>(ELH</a:t>
            </a:r>
            <a:r>
              <a:rPr lang="en-US" sz="1670" dirty="0" smtClean="0"/>
              <a:t>) – Describes an event cycle of a product. The </a:t>
            </a:r>
            <a:r>
              <a:rPr lang="en-US" sz="1670" dirty="0"/>
              <a:t>purpose of an information system is to provide up-to-date and accurate information. The information held on the system is constantly </a:t>
            </a:r>
            <a:r>
              <a:rPr lang="en-US" sz="1670" dirty="0" smtClean="0"/>
              <a:t>changing, e.g. </a:t>
            </a:r>
            <a:r>
              <a:rPr lang="en-US" sz="1670" dirty="0"/>
              <a:t>the number and names of the patients on a hospital </a:t>
            </a:r>
            <a:r>
              <a:rPr lang="en-US" sz="1670" dirty="0" smtClean="0"/>
              <a:t>ward or </a:t>
            </a:r>
            <a:r>
              <a:rPr lang="en-US" sz="1670" dirty="0"/>
              <a:t>the price of </a:t>
            </a:r>
            <a:r>
              <a:rPr lang="en-US" sz="1670" dirty="0" smtClean="0"/>
              <a:t>car parts. </a:t>
            </a:r>
          </a:p>
          <a:p>
            <a:pPr marL="285750" indent="-285750">
              <a:buClr>
                <a:srgbClr val="C00000"/>
              </a:buClr>
              <a:buSzPct val="80000"/>
              <a:buFont typeface="Arial" panose="020B0604020202020204" pitchFamily="34" charset="0"/>
              <a:buChar char="►"/>
            </a:pPr>
            <a:r>
              <a:rPr lang="en-US" sz="1670" dirty="0" smtClean="0"/>
              <a:t>The </a:t>
            </a:r>
            <a:r>
              <a:rPr lang="en-US" sz="1670" dirty="0"/>
              <a:t>system must be able to keep track of such changes. An entity life history (ELH) is a diagrammatic method of recording how information may change over time, and models the complete catalogue of events that can affect a data entity from its creation to its deletion, the context in which each event might occur, and the order in which events may occur. </a:t>
            </a:r>
            <a:endParaRPr lang="en-US" sz="1670" dirty="0" smtClean="0"/>
          </a:p>
          <a:p>
            <a:pPr marL="285750" indent="-285750">
              <a:buClr>
                <a:srgbClr val="C00000"/>
              </a:buClr>
              <a:buSzPct val="80000"/>
              <a:buFont typeface="Arial" panose="020B0604020202020204" pitchFamily="34" charset="0"/>
              <a:buChar char="►"/>
            </a:pPr>
            <a:r>
              <a:rPr lang="en-US" sz="1670" dirty="0" smtClean="0"/>
              <a:t>It </a:t>
            </a:r>
            <a:r>
              <a:rPr lang="en-US" sz="1670" dirty="0"/>
              <a:t>would obviously be an overwhelming task to model the all of the events that could affect the system data at the same time, so instead we examine just one entity within the logical data structure at a time. An entity life history will be produced for each entity in the logical data structure. Information from the individual life histories can be collated at a later time to produce an entity/event matrix</a:t>
            </a:r>
            <a:r>
              <a:rPr lang="en-US" sz="1670" dirty="0" smtClean="0"/>
              <a:t>.</a:t>
            </a:r>
          </a:p>
          <a:p>
            <a:pPr>
              <a:buClr>
                <a:srgbClr val="C00000"/>
              </a:buClr>
              <a:buSzPct val="80000"/>
            </a:pPr>
            <a:r>
              <a:rPr lang="en-US" sz="1670" b="1" dirty="0" smtClean="0">
                <a:solidFill>
                  <a:srgbClr val="FF0000"/>
                </a:solidFill>
              </a:rPr>
              <a:t>P4.7 </a:t>
            </a:r>
            <a:r>
              <a:rPr lang="en-US" sz="1670" b="1" dirty="0">
                <a:solidFill>
                  <a:srgbClr val="FF0000"/>
                </a:solidFill>
              </a:rPr>
              <a:t>– Task </a:t>
            </a:r>
            <a:r>
              <a:rPr lang="en-US" sz="1670" b="1" dirty="0" smtClean="0">
                <a:solidFill>
                  <a:srgbClr val="FF0000"/>
                </a:solidFill>
              </a:rPr>
              <a:t>07 </a:t>
            </a:r>
            <a:r>
              <a:rPr lang="en-US" sz="1670" dirty="0">
                <a:solidFill>
                  <a:srgbClr val="FF0000"/>
                </a:solidFill>
              </a:rPr>
              <a:t>- Create and describe </a:t>
            </a:r>
            <a:r>
              <a:rPr lang="en-US" sz="1670" dirty="0" smtClean="0">
                <a:solidFill>
                  <a:srgbClr val="FF0000"/>
                </a:solidFill>
              </a:rPr>
              <a:t>an Entity Life History </a:t>
            </a:r>
            <a:r>
              <a:rPr lang="en-US" sz="1670" dirty="0">
                <a:solidFill>
                  <a:srgbClr val="FF0000"/>
                </a:solidFill>
              </a:rPr>
              <a:t>for a given part of your system </a:t>
            </a:r>
            <a:r>
              <a:rPr lang="en-US" sz="1670" dirty="0" smtClean="0">
                <a:solidFill>
                  <a:srgbClr val="FF0000"/>
                </a:solidFill>
              </a:rPr>
              <a:t>event </a:t>
            </a:r>
            <a:r>
              <a:rPr lang="en-US" sz="1670" dirty="0">
                <a:solidFill>
                  <a:srgbClr val="FF0000"/>
                </a:solidFill>
              </a:rPr>
              <a:t>to document the design model for the identified business system</a:t>
            </a:r>
            <a:r>
              <a:rPr lang="en-US" sz="1670" dirty="0" smtClean="0">
                <a:solidFill>
                  <a:srgbClr val="FF0000"/>
                </a:solidFill>
              </a:rPr>
              <a:t>.</a:t>
            </a:r>
            <a:endParaRPr lang="en-US" sz="1670" dirty="0">
              <a:solidFill>
                <a:srgbClr val="FF0000"/>
              </a:solidFill>
            </a:endParaRPr>
          </a:p>
        </p:txBody>
      </p:sp>
      <p:sp>
        <p:nvSpPr>
          <p:cNvPr id="9" name="Title 2"/>
          <p:cNvSpPr>
            <a:spLocks noGrp="1"/>
          </p:cNvSpPr>
          <p:nvPr>
            <p:ph type="title"/>
          </p:nvPr>
        </p:nvSpPr>
        <p:spPr>
          <a:xfrm>
            <a:off x="70266" y="72008"/>
            <a:ext cx="7670086" cy="548680"/>
          </a:xfrm>
        </p:spPr>
        <p:txBody>
          <a:bodyPr>
            <a:noAutofit/>
          </a:bodyPr>
          <a:lstStyle/>
          <a:p>
            <a:r>
              <a:rPr lang="en-US" sz="3600" dirty="0" smtClean="0"/>
              <a:t>P4.7 – Events – Entity Life History</a:t>
            </a:r>
            <a:endParaRPr lang="en-GB" sz="3600" dirty="0"/>
          </a:p>
        </p:txBody>
      </p:sp>
      <p:pic>
        <p:nvPicPr>
          <p:cNvPr id="11266" name="Picture 2" descr="Image result for Entity Life History"/>
          <p:cNvPicPr>
            <a:picLocks noChangeAspect="1" noChangeArrowheads="1"/>
          </p:cNvPicPr>
          <p:nvPr/>
        </p:nvPicPr>
        <p:blipFill rotWithShape="1">
          <a:blip r:embed="rId3">
            <a:extLst>
              <a:ext uri="{28A0092B-C50C-407E-A947-70E740481C1C}">
                <a14:useLocalDpi xmlns:a14="http://schemas.microsoft.com/office/drawing/2010/main" val="0"/>
              </a:ext>
            </a:extLst>
          </a:blip>
          <a:srcRect l="6078" t="2237" r="8242" b="6061"/>
          <a:stretch/>
        </p:blipFill>
        <p:spPr bwMode="auto">
          <a:xfrm>
            <a:off x="6444208" y="1052736"/>
            <a:ext cx="2520280" cy="2026107"/>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Image result for Entity Life History"/>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2358" t="25850" r="12044" b="5901"/>
          <a:stretch/>
        </p:blipFill>
        <p:spPr bwMode="auto">
          <a:xfrm>
            <a:off x="6444207" y="3284984"/>
            <a:ext cx="2516381" cy="1572738"/>
          </a:xfrm>
          <a:prstGeom prst="rect">
            <a:avLst/>
          </a:prstGeom>
          <a:noFill/>
          <a:extLst>
            <a:ext uri="{909E8E84-426E-40DD-AFC4-6F175D3DCCD1}">
              <a14:hiddenFill xmlns:a14="http://schemas.microsoft.com/office/drawing/2010/main">
                <a:solidFill>
                  <a:srgbClr val="FFFFFF"/>
                </a:solidFill>
              </a14:hiddenFill>
            </a:ext>
          </a:extLst>
        </p:spPr>
      </p:pic>
      <p:pic>
        <p:nvPicPr>
          <p:cNvPr id="11270" name="Picture 6" descr="Image result for Entity Life History"/>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6012" t="25537" r="14690" b="16714"/>
          <a:stretch/>
        </p:blipFill>
        <p:spPr bwMode="auto">
          <a:xfrm>
            <a:off x="6444207" y="5102806"/>
            <a:ext cx="2516381" cy="15727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6707366"/>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61444" y="1052736"/>
            <a:ext cx="8803044" cy="5601533"/>
          </a:xfrm>
          <a:prstGeom prst="rect">
            <a:avLst/>
          </a:prstGeom>
        </p:spPr>
        <p:txBody>
          <a:bodyPr wrap="square">
            <a:spAutoFit/>
          </a:bodyPr>
          <a:lstStyle/>
          <a:p>
            <a:pPr marL="285750" indent="-285750">
              <a:buClr>
                <a:srgbClr val="C00000"/>
              </a:buClr>
              <a:buSzPct val="80000"/>
              <a:buFont typeface="Arial" panose="020B0604020202020204" pitchFamily="34" charset="0"/>
              <a:buChar char="►"/>
            </a:pPr>
            <a:r>
              <a:rPr lang="en-US" sz="2000" b="1" dirty="0" smtClean="0">
                <a:solidFill>
                  <a:srgbClr val="FF0000"/>
                </a:solidFill>
              </a:rPr>
              <a:t>Unified </a:t>
            </a:r>
            <a:r>
              <a:rPr lang="en-US" sz="2000" b="1" dirty="0">
                <a:solidFill>
                  <a:srgbClr val="FF0000"/>
                </a:solidFill>
              </a:rPr>
              <a:t>Modeling </a:t>
            </a:r>
            <a:r>
              <a:rPr lang="en-US" sz="2000" b="1" dirty="0" smtClean="0">
                <a:solidFill>
                  <a:srgbClr val="FF0000"/>
                </a:solidFill>
              </a:rPr>
              <a:t>Language </a:t>
            </a:r>
            <a:r>
              <a:rPr lang="en-US" sz="2000" dirty="0"/>
              <a:t>is a </a:t>
            </a:r>
            <a:r>
              <a:rPr lang="en-US" sz="2000" dirty="0" smtClean="0"/>
              <a:t>standardised </a:t>
            </a:r>
            <a:r>
              <a:rPr lang="en-US" sz="2000" dirty="0"/>
              <a:t>modeling language consisting of </a:t>
            </a:r>
            <a:r>
              <a:rPr lang="en-US" sz="2000" dirty="0" smtClean="0"/>
              <a:t>a </a:t>
            </a:r>
            <a:r>
              <a:rPr lang="en-US" sz="2000" dirty="0"/>
              <a:t>set of diagrams, developed to help system and software developers for specifying, </a:t>
            </a:r>
            <a:r>
              <a:rPr lang="en-US" sz="2000" dirty="0" err="1" smtClean="0"/>
              <a:t>visualising</a:t>
            </a:r>
            <a:r>
              <a:rPr lang="en-US" sz="2000" dirty="0"/>
              <a:t>, constructing, and documenting the </a:t>
            </a:r>
            <a:r>
              <a:rPr lang="en-US" sz="2000" dirty="0" smtClean="0"/>
              <a:t>sections </a:t>
            </a:r>
            <a:r>
              <a:rPr lang="en-US" sz="2000" dirty="0"/>
              <a:t>of software systems, as well as for business </a:t>
            </a:r>
            <a:r>
              <a:rPr lang="en-US" sz="2000" dirty="0" smtClean="0"/>
              <a:t>modeling. </a:t>
            </a:r>
            <a:r>
              <a:rPr lang="en-US" sz="2000" dirty="0"/>
              <a:t>The UML represents a collection of best engineering practices that have proven successful in the modeling of large and complex </a:t>
            </a:r>
            <a:r>
              <a:rPr lang="en-US" sz="2000" dirty="0" smtClean="0"/>
              <a:t>systems, specifically </a:t>
            </a:r>
            <a:r>
              <a:rPr lang="en-US" sz="2000" dirty="0"/>
              <a:t>software development process. </a:t>
            </a:r>
            <a:endParaRPr lang="en-US" sz="2000" dirty="0" smtClean="0"/>
          </a:p>
          <a:p>
            <a:pPr marL="285750" indent="-285750">
              <a:buClr>
                <a:srgbClr val="C00000"/>
              </a:buClr>
              <a:buSzPct val="80000"/>
              <a:buFont typeface="Arial" panose="020B0604020202020204" pitchFamily="34" charset="0"/>
              <a:buChar char="►"/>
            </a:pPr>
            <a:r>
              <a:rPr lang="en-US" sz="2000" dirty="0" smtClean="0"/>
              <a:t>The </a:t>
            </a:r>
            <a:r>
              <a:rPr lang="en-US" sz="2000" dirty="0"/>
              <a:t>UML uses mostly graphical </a:t>
            </a:r>
            <a:r>
              <a:rPr lang="en-US" sz="2000" dirty="0" smtClean="0"/>
              <a:t>instructions </a:t>
            </a:r>
            <a:r>
              <a:rPr lang="en-US" sz="2000" dirty="0"/>
              <a:t>to express the design of software projects. Using the UML helps project teams communicate, explore potential designs, and validate the architectural design of the </a:t>
            </a:r>
            <a:r>
              <a:rPr lang="en-US" sz="2000" dirty="0" smtClean="0"/>
              <a:t>software. This includes objects such as:</a:t>
            </a:r>
          </a:p>
          <a:p>
            <a:pPr marL="620713" indent="-344488">
              <a:buClr>
                <a:srgbClr val="C00000"/>
              </a:buClr>
              <a:buSzPct val="100000"/>
              <a:buFont typeface="+mj-lt"/>
              <a:buAutoNum type="arabicPeriod"/>
            </a:pPr>
            <a:r>
              <a:rPr lang="en-US" sz="2000" dirty="0" smtClean="0"/>
              <a:t>Use </a:t>
            </a:r>
            <a:r>
              <a:rPr lang="en-US" sz="2000" dirty="0"/>
              <a:t>case diagram</a:t>
            </a:r>
          </a:p>
          <a:p>
            <a:pPr marL="620713" indent="-344488">
              <a:buClr>
                <a:srgbClr val="C00000"/>
              </a:buClr>
              <a:buSzPct val="100000"/>
              <a:buFont typeface="+mj-lt"/>
              <a:buAutoNum type="arabicPeriod"/>
            </a:pPr>
            <a:r>
              <a:rPr lang="en-US" sz="2000" dirty="0"/>
              <a:t>Activity diagram</a:t>
            </a:r>
          </a:p>
          <a:p>
            <a:pPr marL="620713" indent="-344488">
              <a:buClr>
                <a:srgbClr val="C00000"/>
              </a:buClr>
              <a:buSzPct val="100000"/>
              <a:buFont typeface="+mj-lt"/>
              <a:buAutoNum type="arabicPeriod"/>
            </a:pPr>
            <a:r>
              <a:rPr lang="en-US" sz="2000" dirty="0"/>
              <a:t>Interaction diagram:</a:t>
            </a:r>
          </a:p>
          <a:p>
            <a:pPr marL="620713" indent="-344488">
              <a:buClr>
                <a:srgbClr val="C00000"/>
              </a:buClr>
              <a:buSzPct val="100000"/>
              <a:buFont typeface="+mj-lt"/>
              <a:buAutoNum type="arabicPeriod"/>
            </a:pPr>
            <a:r>
              <a:rPr lang="en-US" sz="2000" dirty="0"/>
              <a:t>Sequence diagram</a:t>
            </a:r>
          </a:p>
          <a:p>
            <a:pPr marL="620713" indent="-344488">
              <a:buClr>
                <a:srgbClr val="C00000"/>
              </a:buClr>
              <a:buSzPct val="100000"/>
              <a:buFont typeface="+mj-lt"/>
              <a:buAutoNum type="arabicPeriod"/>
            </a:pPr>
            <a:r>
              <a:rPr lang="en-US" sz="2000" dirty="0"/>
              <a:t>Communication diagram</a:t>
            </a:r>
          </a:p>
          <a:p>
            <a:pPr marL="620713" indent="-344488">
              <a:buClr>
                <a:srgbClr val="C00000"/>
              </a:buClr>
              <a:buSzPct val="100000"/>
              <a:buFont typeface="+mj-lt"/>
              <a:buAutoNum type="arabicPeriod"/>
            </a:pPr>
            <a:r>
              <a:rPr lang="en-US" sz="2000" dirty="0"/>
              <a:t>Timing diagram</a:t>
            </a:r>
          </a:p>
          <a:p>
            <a:pPr marL="620713" indent="-344488">
              <a:buClr>
                <a:srgbClr val="C00000"/>
              </a:buClr>
              <a:buSzPct val="100000"/>
              <a:buFont typeface="+mj-lt"/>
              <a:buAutoNum type="arabicPeriod"/>
            </a:pPr>
            <a:r>
              <a:rPr lang="en-US" sz="2000" dirty="0"/>
              <a:t>Interaction overview diagram</a:t>
            </a:r>
          </a:p>
        </p:txBody>
      </p:sp>
      <p:sp>
        <p:nvSpPr>
          <p:cNvPr id="9" name="Title 2"/>
          <p:cNvSpPr>
            <a:spLocks noGrp="1"/>
          </p:cNvSpPr>
          <p:nvPr>
            <p:ph type="title"/>
          </p:nvPr>
        </p:nvSpPr>
        <p:spPr>
          <a:xfrm>
            <a:off x="70266" y="72008"/>
            <a:ext cx="7670086" cy="548680"/>
          </a:xfrm>
        </p:spPr>
        <p:txBody>
          <a:bodyPr>
            <a:noAutofit/>
          </a:bodyPr>
          <a:lstStyle/>
          <a:p>
            <a:r>
              <a:rPr lang="en-US" sz="3200" dirty="0" smtClean="0"/>
              <a:t>M2.1 - Unified </a:t>
            </a:r>
            <a:r>
              <a:rPr lang="en-US" sz="3200" dirty="0"/>
              <a:t>Modelling Language (UML) </a:t>
            </a:r>
            <a:endParaRPr lang="en-GB" sz="3200" dirty="0"/>
          </a:p>
        </p:txBody>
      </p:sp>
      <p:pic>
        <p:nvPicPr>
          <p:cNvPr id="13314" name="Picture 2" descr="Class Diagra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73592" y="4509120"/>
            <a:ext cx="4690896" cy="21451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4330293"/>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61444" y="1052736"/>
            <a:ext cx="5778708" cy="5586145"/>
          </a:xfrm>
          <a:prstGeom prst="rect">
            <a:avLst/>
          </a:prstGeom>
        </p:spPr>
        <p:txBody>
          <a:bodyPr wrap="square">
            <a:spAutoFit/>
          </a:bodyPr>
          <a:lstStyle/>
          <a:p>
            <a:pPr marL="361950" indent="-344488">
              <a:buClr>
                <a:srgbClr val="C00000"/>
              </a:buClr>
              <a:buSzPct val="100000"/>
              <a:buFont typeface="+mj-lt"/>
              <a:buAutoNum type="arabicPeriod"/>
            </a:pPr>
            <a:r>
              <a:rPr lang="en-US" sz="1700" b="1" dirty="0" smtClean="0">
                <a:solidFill>
                  <a:srgbClr val="FF0000"/>
                </a:solidFill>
              </a:rPr>
              <a:t>Use-case </a:t>
            </a:r>
            <a:r>
              <a:rPr lang="en-US" sz="1700" b="1" dirty="0">
                <a:solidFill>
                  <a:srgbClr val="FF0000"/>
                </a:solidFill>
              </a:rPr>
              <a:t>diagram </a:t>
            </a:r>
            <a:r>
              <a:rPr lang="en-US" sz="1700" dirty="0"/>
              <a:t>- </a:t>
            </a:r>
            <a:r>
              <a:rPr lang="en-US" sz="1700" dirty="0" smtClean="0"/>
              <a:t>This is </a:t>
            </a:r>
            <a:r>
              <a:rPr lang="en-US" sz="1700" dirty="0"/>
              <a:t>a model of the system's intended functionality (use cases) and its environment (actors). Use cases enable you to relate what you need from a system to how the system delivers on those </a:t>
            </a:r>
            <a:r>
              <a:rPr lang="en-US" sz="1700" dirty="0" smtClean="0"/>
              <a:t>needs.</a:t>
            </a:r>
            <a:br>
              <a:rPr lang="en-US" sz="1700" dirty="0" smtClean="0"/>
            </a:br>
            <a:r>
              <a:rPr lang="en-US" sz="1700" dirty="0" smtClean="0"/>
              <a:t>Think </a:t>
            </a:r>
            <a:r>
              <a:rPr lang="en-US" sz="1700" dirty="0"/>
              <a:t>of a use-case model as a </a:t>
            </a:r>
            <a:r>
              <a:rPr lang="en-US" sz="1700" dirty="0" smtClean="0"/>
              <a:t>restaurant menu. </a:t>
            </a:r>
            <a:r>
              <a:rPr lang="en-US" sz="1700" dirty="0"/>
              <a:t>By looking at the menu, you know what's available to you, the individual dishes as well as their prices. You also know what kind of cuisine the restaurant serves: Italian, Mexican, Chinese, and so on. By looking at the menu, you get an overall impression of the dining experience that awaits you in that restaurant. The menu, in effect, "models" the restaurant's </a:t>
            </a:r>
            <a:r>
              <a:rPr lang="en-US" sz="1700" dirty="0" smtClean="0"/>
              <a:t>behavior.</a:t>
            </a:r>
            <a:endParaRPr lang="en-US" sz="1700" dirty="0"/>
          </a:p>
          <a:p>
            <a:pPr marL="361950" indent="-344488">
              <a:buClr>
                <a:srgbClr val="C00000"/>
              </a:buClr>
              <a:buSzPct val="100000"/>
              <a:buFont typeface="+mj-lt"/>
              <a:buAutoNum type="arabicPeriod"/>
            </a:pPr>
            <a:r>
              <a:rPr lang="en-US" sz="1700" b="1" dirty="0">
                <a:solidFill>
                  <a:srgbClr val="FF0000"/>
                </a:solidFill>
              </a:rPr>
              <a:t>Activity diagram </a:t>
            </a:r>
            <a:r>
              <a:rPr lang="en-US" sz="1700" dirty="0"/>
              <a:t>- </a:t>
            </a:r>
            <a:r>
              <a:rPr lang="en-US" sz="1700" dirty="0" smtClean="0"/>
              <a:t>These </a:t>
            </a:r>
            <a:r>
              <a:rPr lang="en-US" sz="1700" dirty="0"/>
              <a:t>are </a:t>
            </a:r>
            <a:r>
              <a:rPr lang="en-US" sz="1700" dirty="0" smtClean="0"/>
              <a:t>visualisations of </a:t>
            </a:r>
            <a:r>
              <a:rPr lang="en-US" sz="1700" dirty="0"/>
              <a:t>workflows of </a:t>
            </a:r>
            <a:r>
              <a:rPr lang="en-US" sz="1700" dirty="0" smtClean="0"/>
              <a:t>stepwise activities </a:t>
            </a:r>
            <a:r>
              <a:rPr lang="en-US" sz="1700" dirty="0"/>
              <a:t>and actions with support for choice, iteration and concurrency. It describes the flow of control of the target system, such as the exploring complex business </a:t>
            </a:r>
            <a:r>
              <a:rPr lang="en-US" sz="1700" dirty="0" smtClean="0"/>
              <a:t>rules, </a:t>
            </a:r>
            <a:r>
              <a:rPr lang="en-US" sz="1700" dirty="0"/>
              <a:t>describing the use case also the business process. In the </a:t>
            </a:r>
            <a:r>
              <a:rPr lang="en-US" sz="1700" dirty="0" smtClean="0"/>
              <a:t>UML, these are </a:t>
            </a:r>
            <a:r>
              <a:rPr lang="en-US" sz="1700" dirty="0"/>
              <a:t>intended to model both computational and </a:t>
            </a:r>
            <a:r>
              <a:rPr lang="en-US" sz="1700" dirty="0" smtClean="0"/>
              <a:t>organisational </a:t>
            </a:r>
            <a:r>
              <a:rPr lang="en-US" sz="1700" dirty="0"/>
              <a:t>processes (i.e. workflows).</a:t>
            </a:r>
          </a:p>
        </p:txBody>
      </p:sp>
      <p:sp>
        <p:nvSpPr>
          <p:cNvPr id="9" name="Title 2"/>
          <p:cNvSpPr>
            <a:spLocks noGrp="1"/>
          </p:cNvSpPr>
          <p:nvPr>
            <p:ph type="title"/>
          </p:nvPr>
        </p:nvSpPr>
        <p:spPr>
          <a:xfrm>
            <a:off x="70266" y="72008"/>
            <a:ext cx="7670086" cy="548680"/>
          </a:xfrm>
        </p:spPr>
        <p:txBody>
          <a:bodyPr>
            <a:noAutofit/>
          </a:bodyPr>
          <a:lstStyle/>
          <a:p>
            <a:r>
              <a:rPr lang="en-US" sz="3200" dirty="0" smtClean="0"/>
              <a:t>M2.1 - Unified </a:t>
            </a:r>
            <a:r>
              <a:rPr lang="en-US" sz="3200" dirty="0"/>
              <a:t>Modelling Language (UML) </a:t>
            </a:r>
            <a:endParaRPr lang="en-GB" sz="3200" dirty="0"/>
          </a:p>
        </p:txBody>
      </p:sp>
      <p:pic>
        <p:nvPicPr>
          <p:cNvPr id="14338" name="Picture 2" descr="Use Case Diagra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152" y="1052736"/>
            <a:ext cx="3024336" cy="1904212"/>
          </a:xfrm>
          <a:prstGeom prst="rect">
            <a:avLst/>
          </a:prstGeom>
          <a:noFill/>
          <a:extLst>
            <a:ext uri="{909E8E84-426E-40DD-AFC4-6F175D3DCCD1}">
              <a14:hiddenFill xmlns:a14="http://schemas.microsoft.com/office/drawing/2010/main">
                <a:solidFill>
                  <a:srgbClr val="FFFFFF"/>
                </a:solidFill>
              </a14:hiddenFill>
            </a:ext>
          </a:extLst>
        </p:spPr>
      </p:pic>
      <p:pic>
        <p:nvPicPr>
          <p:cNvPr id="14340" name="Picture 4" descr="Activity Diagra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0152" y="3379593"/>
            <a:ext cx="3024336" cy="1516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9925926"/>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61444" y="1052736"/>
            <a:ext cx="4914612" cy="5632311"/>
          </a:xfrm>
          <a:prstGeom prst="rect">
            <a:avLst/>
          </a:prstGeom>
        </p:spPr>
        <p:txBody>
          <a:bodyPr wrap="square">
            <a:spAutoFit/>
          </a:bodyPr>
          <a:lstStyle/>
          <a:p>
            <a:pPr marL="449263" indent="-431800">
              <a:buClr>
                <a:srgbClr val="C00000"/>
              </a:buClr>
              <a:buSzPct val="100000"/>
              <a:buFont typeface="+mj-lt"/>
              <a:buAutoNum type="arabicPeriod" startAt="3"/>
            </a:pPr>
            <a:r>
              <a:rPr lang="en-US" sz="2000" b="1" dirty="0" smtClean="0">
                <a:solidFill>
                  <a:srgbClr val="FF0000"/>
                </a:solidFill>
              </a:rPr>
              <a:t>Interaction diagram </a:t>
            </a:r>
            <a:r>
              <a:rPr lang="en-US" sz="2000" dirty="0" smtClean="0"/>
              <a:t>- This focuses on the overview of the flow of control of the interactions. It is a version of the Activity Diagram where the nodes are the interactions or occurrences. It describes the interactions where messages and lifelines are hidden. You can link up the "real" diagrams and achieve high degree navigability between diagrams inside this.</a:t>
            </a:r>
          </a:p>
          <a:p>
            <a:pPr marL="449263" indent="-433388">
              <a:buClr>
                <a:srgbClr val="C00000"/>
              </a:buClr>
              <a:buSzPct val="100000"/>
            </a:pPr>
            <a:r>
              <a:rPr lang="en-US" sz="2000" b="1" dirty="0" smtClean="0">
                <a:solidFill>
                  <a:srgbClr val="FF0000"/>
                </a:solidFill>
              </a:rPr>
              <a:t>3a	Sequence diagram </a:t>
            </a:r>
            <a:r>
              <a:rPr lang="en-US" sz="2000" dirty="0" smtClean="0"/>
              <a:t>– This models the collaboration of objects based on a time sequence. It shows how the objects interact with others in a particular scenario and can generate sequence diagram from the flow of events which you have defined in the use case description.</a:t>
            </a:r>
            <a:endParaRPr lang="en-US" sz="2000" dirty="0"/>
          </a:p>
        </p:txBody>
      </p:sp>
      <p:sp>
        <p:nvSpPr>
          <p:cNvPr id="9" name="Title 2"/>
          <p:cNvSpPr>
            <a:spLocks noGrp="1"/>
          </p:cNvSpPr>
          <p:nvPr>
            <p:ph type="title"/>
          </p:nvPr>
        </p:nvSpPr>
        <p:spPr>
          <a:xfrm>
            <a:off x="70266" y="72008"/>
            <a:ext cx="7670086" cy="548680"/>
          </a:xfrm>
        </p:spPr>
        <p:txBody>
          <a:bodyPr>
            <a:noAutofit/>
          </a:bodyPr>
          <a:lstStyle/>
          <a:p>
            <a:r>
              <a:rPr lang="en-US" sz="3200" dirty="0" smtClean="0"/>
              <a:t>M2.1 - Unified </a:t>
            </a:r>
            <a:r>
              <a:rPr lang="en-US" sz="3200" dirty="0"/>
              <a:t>Modelling Language (UML) </a:t>
            </a:r>
            <a:endParaRPr lang="en-GB" sz="3200" dirty="0"/>
          </a:p>
        </p:txBody>
      </p:sp>
      <p:pic>
        <p:nvPicPr>
          <p:cNvPr id="15362" name="Picture 2" descr="Interaction Overview Diagra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056" y="1052736"/>
            <a:ext cx="3888432" cy="2191853"/>
          </a:xfrm>
          <a:prstGeom prst="rect">
            <a:avLst/>
          </a:prstGeom>
          <a:noFill/>
          <a:extLst>
            <a:ext uri="{909E8E84-426E-40DD-AFC4-6F175D3DCCD1}">
              <a14:hiddenFill xmlns:a14="http://schemas.microsoft.com/office/drawing/2010/main">
                <a:solidFill>
                  <a:srgbClr val="FFFFFF"/>
                </a:solidFill>
              </a14:hiddenFill>
            </a:ext>
          </a:extLst>
        </p:spPr>
      </p:pic>
      <p:pic>
        <p:nvPicPr>
          <p:cNvPr id="16386" name="Picture 2" descr="Sequence Diagra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2040" y="3447481"/>
            <a:ext cx="4032448" cy="32218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9597580"/>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61444" y="1052736"/>
            <a:ext cx="5562684" cy="5632311"/>
          </a:xfrm>
          <a:prstGeom prst="rect">
            <a:avLst/>
          </a:prstGeom>
        </p:spPr>
        <p:txBody>
          <a:bodyPr wrap="square">
            <a:spAutoFit/>
          </a:bodyPr>
          <a:lstStyle/>
          <a:p>
            <a:pPr marL="449263" indent="-431800">
              <a:buClr>
                <a:srgbClr val="C00000"/>
              </a:buClr>
              <a:buSzPct val="100000"/>
            </a:pPr>
            <a:r>
              <a:rPr lang="en-US" sz="2000" b="1" dirty="0" smtClean="0">
                <a:solidFill>
                  <a:srgbClr val="FF0000"/>
                </a:solidFill>
              </a:rPr>
              <a:t>3b	Communication </a:t>
            </a:r>
            <a:r>
              <a:rPr lang="en-US" sz="2000" b="1" dirty="0">
                <a:solidFill>
                  <a:srgbClr val="FF0000"/>
                </a:solidFill>
              </a:rPr>
              <a:t>diagram </a:t>
            </a:r>
            <a:r>
              <a:rPr lang="en-US" sz="2000" dirty="0" smtClean="0"/>
              <a:t>- Similar </a:t>
            </a:r>
            <a:r>
              <a:rPr lang="en-US" sz="2000" dirty="0"/>
              <a:t>to Sequence Diagram, </a:t>
            </a:r>
            <a:r>
              <a:rPr lang="en-US" sz="2000" dirty="0" smtClean="0"/>
              <a:t>this is </a:t>
            </a:r>
            <a:r>
              <a:rPr lang="en-US" sz="2000" dirty="0"/>
              <a:t>also used to model the dynamic behavior of the use case. When </a:t>
            </a:r>
            <a:r>
              <a:rPr lang="en-US" sz="2000" dirty="0" smtClean="0"/>
              <a:t>compared, </a:t>
            </a:r>
            <a:r>
              <a:rPr lang="en-US" sz="2000" dirty="0"/>
              <a:t>the Communication Diagram is more focused on showing the collaboration of objects rather than the time sequence. They are actually semantically equivalent, so some of the modeling tool such as, Visual Paradigm allows you to generate it from one to the other. </a:t>
            </a:r>
          </a:p>
          <a:p>
            <a:pPr marL="449263" indent="-431800">
              <a:buClr>
                <a:srgbClr val="C00000"/>
              </a:buClr>
              <a:buSzPct val="100000"/>
            </a:pPr>
            <a:r>
              <a:rPr lang="en-US" sz="2000" b="1" dirty="0" smtClean="0">
                <a:solidFill>
                  <a:srgbClr val="FF0000"/>
                </a:solidFill>
              </a:rPr>
              <a:t>3c	Timing </a:t>
            </a:r>
            <a:r>
              <a:rPr lang="en-US" sz="2000" b="1" dirty="0">
                <a:solidFill>
                  <a:srgbClr val="FF0000"/>
                </a:solidFill>
              </a:rPr>
              <a:t>diagram </a:t>
            </a:r>
            <a:r>
              <a:rPr lang="en-US" sz="2000" dirty="0"/>
              <a:t>- </a:t>
            </a:r>
            <a:r>
              <a:rPr lang="en-US" sz="2000" dirty="0" smtClean="0"/>
              <a:t>This </a:t>
            </a:r>
            <a:r>
              <a:rPr lang="en-US" sz="2000" dirty="0"/>
              <a:t>shows the behavior of the object(s) in a given period of </a:t>
            </a:r>
            <a:r>
              <a:rPr lang="en-US" sz="2000" dirty="0" smtClean="0"/>
              <a:t>time and </a:t>
            </a:r>
            <a:r>
              <a:rPr lang="en-US" sz="2000" dirty="0"/>
              <a:t>is a special form of a sequence diagram. The differences between timing </a:t>
            </a:r>
            <a:r>
              <a:rPr lang="en-US" sz="2000" dirty="0" smtClean="0"/>
              <a:t>and </a:t>
            </a:r>
            <a:r>
              <a:rPr lang="en-US" sz="2000" dirty="0"/>
              <a:t>sequence </a:t>
            </a:r>
            <a:r>
              <a:rPr lang="en-US" sz="2000" dirty="0" smtClean="0"/>
              <a:t>diagrams </a:t>
            </a:r>
            <a:r>
              <a:rPr lang="en-US" sz="2000" dirty="0"/>
              <a:t>are the axes are reversed so that the time are increase from left to right and the lifelines are shown in separate </a:t>
            </a:r>
            <a:r>
              <a:rPr lang="en-US" sz="2000" dirty="0" smtClean="0"/>
              <a:t>vertical compartments.</a:t>
            </a:r>
            <a:endParaRPr lang="en-US" sz="2000" dirty="0"/>
          </a:p>
        </p:txBody>
      </p:sp>
      <p:sp>
        <p:nvSpPr>
          <p:cNvPr id="9" name="Title 2"/>
          <p:cNvSpPr>
            <a:spLocks noGrp="1"/>
          </p:cNvSpPr>
          <p:nvPr>
            <p:ph type="title"/>
          </p:nvPr>
        </p:nvSpPr>
        <p:spPr>
          <a:xfrm>
            <a:off x="70266" y="72008"/>
            <a:ext cx="7670086" cy="548680"/>
          </a:xfrm>
        </p:spPr>
        <p:txBody>
          <a:bodyPr>
            <a:noAutofit/>
          </a:bodyPr>
          <a:lstStyle/>
          <a:p>
            <a:r>
              <a:rPr lang="en-US" sz="3200" dirty="0" smtClean="0"/>
              <a:t>M2.1 - Unified </a:t>
            </a:r>
            <a:r>
              <a:rPr lang="en-US" sz="3200" dirty="0"/>
              <a:t>Modelling Language (UML) </a:t>
            </a:r>
            <a:endParaRPr lang="en-GB" sz="3200" dirty="0"/>
          </a:p>
        </p:txBody>
      </p:sp>
      <p:pic>
        <p:nvPicPr>
          <p:cNvPr id="15364" name="Picture 4" descr="Activity Diagra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128" y="1074113"/>
            <a:ext cx="3207693" cy="1752391"/>
          </a:xfrm>
          <a:prstGeom prst="rect">
            <a:avLst/>
          </a:prstGeom>
          <a:noFill/>
          <a:extLst>
            <a:ext uri="{909E8E84-426E-40DD-AFC4-6F175D3DCCD1}">
              <a14:hiddenFill xmlns:a14="http://schemas.microsoft.com/office/drawing/2010/main">
                <a:solidFill>
                  <a:srgbClr val="FFFFFF"/>
                </a:solidFill>
              </a14:hiddenFill>
            </a:ext>
          </a:extLst>
        </p:spPr>
      </p:pic>
      <p:pic>
        <p:nvPicPr>
          <p:cNvPr id="17410" name="Picture 2" descr="Timing Diagram"/>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24128" y="4126779"/>
            <a:ext cx="3207693" cy="24705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151656"/>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61444" y="1052736"/>
            <a:ext cx="8803044" cy="2246769"/>
          </a:xfrm>
          <a:prstGeom prst="rect">
            <a:avLst/>
          </a:prstGeom>
        </p:spPr>
        <p:txBody>
          <a:bodyPr wrap="square">
            <a:spAutoFit/>
          </a:bodyPr>
          <a:lstStyle/>
          <a:p>
            <a:pPr marL="449263" indent="-449263">
              <a:buClr>
                <a:srgbClr val="C00000"/>
              </a:buClr>
              <a:buSzPct val="100000"/>
            </a:pPr>
            <a:r>
              <a:rPr lang="en-US" sz="2000" b="1" dirty="0" smtClean="0">
                <a:solidFill>
                  <a:srgbClr val="FF0000"/>
                </a:solidFill>
              </a:rPr>
              <a:t>3d	Interaction </a:t>
            </a:r>
            <a:r>
              <a:rPr lang="en-US" sz="2000" b="1" dirty="0">
                <a:solidFill>
                  <a:srgbClr val="FF0000"/>
                </a:solidFill>
              </a:rPr>
              <a:t>overview diagram </a:t>
            </a:r>
            <a:r>
              <a:rPr lang="en-US" sz="2000" dirty="0" smtClean="0"/>
              <a:t>- This </a:t>
            </a:r>
            <a:r>
              <a:rPr lang="en-US" sz="2000" dirty="0"/>
              <a:t>focuses on the overview of the flow of control of the interactions. It is a variant of the Activity Diagram where the nodes are the interactions or interaction occurrences. </a:t>
            </a:r>
            <a:r>
              <a:rPr lang="en-US" sz="2000" dirty="0" smtClean="0"/>
              <a:t>It </a:t>
            </a:r>
            <a:r>
              <a:rPr lang="en-US" sz="2000" dirty="0"/>
              <a:t>describes the interactions where messages and lifelines are hidden. You can link up the "real" diagrams and achieve high degree navigability between diagrams inside the Interaction Overview Diagram.  </a:t>
            </a:r>
            <a:endParaRPr lang="en-US" sz="2000" dirty="0" smtClean="0"/>
          </a:p>
          <a:p>
            <a:pPr marL="449263" indent="-431800">
              <a:buClr>
                <a:srgbClr val="C00000"/>
              </a:buClr>
              <a:buSzPct val="80000"/>
              <a:buFont typeface="Arial" panose="020B0604020202020204" pitchFamily="34" charset="0"/>
              <a:buChar char="►"/>
            </a:pPr>
            <a:r>
              <a:rPr lang="en-US" sz="2000" dirty="0" smtClean="0">
                <a:hlinkClick r:id="rId3"/>
              </a:rPr>
              <a:t>Click here </a:t>
            </a:r>
            <a:r>
              <a:rPr lang="en-US" sz="2000" dirty="0" smtClean="0"/>
              <a:t>for support on this and how to make one of each of these.</a:t>
            </a:r>
          </a:p>
        </p:txBody>
      </p:sp>
      <p:sp>
        <p:nvSpPr>
          <p:cNvPr id="9" name="Title 2"/>
          <p:cNvSpPr>
            <a:spLocks noGrp="1"/>
          </p:cNvSpPr>
          <p:nvPr>
            <p:ph type="title"/>
          </p:nvPr>
        </p:nvSpPr>
        <p:spPr>
          <a:xfrm>
            <a:off x="70266" y="72008"/>
            <a:ext cx="7670086" cy="548680"/>
          </a:xfrm>
        </p:spPr>
        <p:txBody>
          <a:bodyPr>
            <a:noAutofit/>
          </a:bodyPr>
          <a:lstStyle/>
          <a:p>
            <a:r>
              <a:rPr lang="en-US" sz="3200" dirty="0" smtClean="0"/>
              <a:t>M2.1 - Unified </a:t>
            </a:r>
            <a:r>
              <a:rPr lang="en-US" sz="3200" dirty="0"/>
              <a:t>Modelling Language (UML) </a:t>
            </a:r>
            <a:endParaRPr lang="en-GB" sz="3200" dirty="0"/>
          </a:p>
        </p:txBody>
      </p:sp>
      <p:pic>
        <p:nvPicPr>
          <p:cNvPr id="15366" name="Picture 6" descr="Interaction Overview Diagra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8168" y="3501008"/>
            <a:ext cx="5001000" cy="314879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61444" y="3263493"/>
            <a:ext cx="3672446" cy="3477875"/>
          </a:xfrm>
          <a:prstGeom prst="rect">
            <a:avLst/>
          </a:prstGeom>
        </p:spPr>
        <p:txBody>
          <a:bodyPr wrap="square">
            <a:spAutoFit/>
          </a:bodyPr>
          <a:lstStyle/>
          <a:p>
            <a:r>
              <a:rPr lang="en-US" sz="2000" b="1" dirty="0" smtClean="0">
                <a:solidFill>
                  <a:srgbClr val="FF0000"/>
                </a:solidFill>
                <a:latin typeface="Arial" panose="020B0604020202020204" pitchFamily="34" charset="0"/>
                <a:cs typeface="Arial" panose="020B0604020202020204" pitchFamily="34" charset="0"/>
              </a:rPr>
              <a:t>M2.1 – Task 08 </a:t>
            </a:r>
            <a:r>
              <a:rPr lang="en-US" sz="2000" dirty="0" smtClean="0">
                <a:solidFill>
                  <a:srgbClr val="FF0000"/>
                </a:solidFill>
                <a:latin typeface="Arial" panose="020B0604020202020204" pitchFamily="34" charset="0"/>
                <a:cs typeface="Arial" panose="020B0604020202020204" pitchFamily="34" charset="0"/>
              </a:rPr>
              <a:t>- Describe each of the 7 models of a UML in terms of your clients system construction.</a:t>
            </a:r>
          </a:p>
          <a:p>
            <a:r>
              <a:rPr lang="en-US" sz="2000" b="1" dirty="0" smtClean="0">
                <a:solidFill>
                  <a:srgbClr val="FF0000"/>
                </a:solidFill>
                <a:latin typeface="Arial" panose="020B0604020202020204" pitchFamily="34" charset="0"/>
                <a:cs typeface="Arial" panose="020B0604020202020204" pitchFamily="34" charset="0"/>
              </a:rPr>
              <a:t>M2.2 – Task 09 </a:t>
            </a:r>
            <a:r>
              <a:rPr lang="en-US" sz="2000" dirty="0">
                <a:solidFill>
                  <a:srgbClr val="FF0000"/>
                </a:solidFill>
                <a:latin typeface="Arial" panose="020B0604020202020204" pitchFamily="34" charset="0"/>
                <a:cs typeface="Arial" panose="020B0604020202020204" pitchFamily="34" charset="0"/>
              </a:rPr>
              <a:t>- </a:t>
            </a:r>
            <a:r>
              <a:rPr lang="en-US" sz="2000" dirty="0" smtClean="0">
                <a:solidFill>
                  <a:srgbClr val="FF0000"/>
                </a:solidFill>
                <a:latin typeface="Arial" panose="020B0604020202020204" pitchFamily="34" charset="0"/>
                <a:cs typeface="Arial" panose="020B0604020202020204" pitchFamily="34" charset="0"/>
              </a:rPr>
              <a:t>Convert </a:t>
            </a:r>
            <a:r>
              <a:rPr lang="en-US" sz="2000" dirty="0">
                <a:solidFill>
                  <a:srgbClr val="FF0000"/>
                </a:solidFill>
                <a:latin typeface="Arial" panose="020B0604020202020204" pitchFamily="34" charset="0"/>
                <a:cs typeface="Arial" panose="020B0604020202020204" pitchFamily="34" charset="0"/>
              </a:rPr>
              <a:t>the design model from P4 into a set of UML diagrams which must include at least one Use case diagram, one activity diagram and two interaction diagrams</a:t>
            </a:r>
            <a:r>
              <a:rPr lang="en-US" sz="2000" dirty="0" smtClean="0">
                <a:solidFill>
                  <a:srgbClr val="FF0000"/>
                </a:solidFill>
                <a:latin typeface="Arial" panose="020B0604020202020204" pitchFamily="34" charset="0"/>
                <a:cs typeface="Arial" panose="020B0604020202020204" pitchFamily="34" charset="0"/>
              </a:rPr>
              <a:t>.</a:t>
            </a:r>
            <a:endParaRPr lang="en-US" sz="2000"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55756033"/>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61444" y="1052736"/>
            <a:ext cx="8803044" cy="5626156"/>
          </a:xfrm>
          <a:prstGeom prst="rect">
            <a:avLst/>
          </a:prstGeom>
        </p:spPr>
        <p:txBody>
          <a:bodyPr wrap="square">
            <a:spAutoFit/>
          </a:bodyPr>
          <a:lstStyle/>
          <a:p>
            <a:pPr marL="360363" indent="-342900">
              <a:buClr>
                <a:srgbClr val="C00000"/>
              </a:buClr>
              <a:buSzPct val="80000"/>
              <a:buFont typeface="Arial" panose="020B0604020202020204" pitchFamily="34" charset="0"/>
              <a:buChar char="►"/>
            </a:pPr>
            <a:r>
              <a:rPr lang="en-US" sz="1240" b="1" dirty="0" smtClean="0"/>
              <a:t>Suggested Resources for this include:</a:t>
            </a:r>
          </a:p>
          <a:p>
            <a:pPr marL="361950"/>
            <a:r>
              <a:rPr lang="en-GB" sz="1240" dirty="0"/>
              <a:t>Organisation: </a:t>
            </a:r>
            <a:r>
              <a:rPr lang="en-GB" sz="1240" dirty="0" err="1"/>
              <a:t>TechnologyUK</a:t>
            </a:r>
            <a:r>
              <a:rPr lang="en-GB" sz="1240" dirty="0"/>
              <a:t> </a:t>
            </a:r>
            <a:r>
              <a:rPr lang="en-US" sz="1240" dirty="0" smtClean="0"/>
              <a:t>- Resource </a:t>
            </a:r>
            <a:r>
              <a:rPr lang="en-US" sz="1240" dirty="0"/>
              <a:t>Title: An Introduction to OOAD </a:t>
            </a:r>
          </a:p>
          <a:p>
            <a:pPr marL="361950"/>
            <a:r>
              <a:rPr lang="en-GB" sz="1240" dirty="0"/>
              <a:t>Website Link: </a:t>
            </a:r>
            <a:r>
              <a:rPr lang="en-GB" sz="1240" u="sng" dirty="0">
                <a:hlinkClick r:id="rId3"/>
              </a:rPr>
              <a:t>http://</a:t>
            </a:r>
            <a:r>
              <a:rPr lang="en-GB" sz="1240" u="sng" dirty="0" smtClean="0">
                <a:hlinkClick r:id="rId3"/>
              </a:rPr>
              <a:t>www.technologyuk.net/computing/sad/intro_to_ooad.shtml</a:t>
            </a:r>
            <a:r>
              <a:rPr lang="en-GB" sz="1240" u="sng" dirty="0" smtClean="0"/>
              <a:t> </a:t>
            </a:r>
            <a:endParaRPr lang="en-GB" sz="1240" dirty="0"/>
          </a:p>
          <a:p>
            <a:pPr marL="361950"/>
            <a:r>
              <a:rPr lang="en-US" sz="1240" dirty="0"/>
              <a:t>Description: An introduction to object-orientated analysis and design. </a:t>
            </a:r>
          </a:p>
          <a:p>
            <a:pPr marL="361950"/>
            <a:endParaRPr lang="en-GB" sz="1240" dirty="0" smtClean="0"/>
          </a:p>
          <a:p>
            <a:pPr marL="361950"/>
            <a:r>
              <a:rPr lang="en-GB" sz="1240" dirty="0" smtClean="0"/>
              <a:t>Organisation</a:t>
            </a:r>
            <a:r>
              <a:rPr lang="en-GB" sz="1240" dirty="0"/>
              <a:t>: Business Analysis Excellence Pty Ltd </a:t>
            </a:r>
            <a:r>
              <a:rPr lang="en-GB" sz="1240" dirty="0" smtClean="0"/>
              <a:t> - </a:t>
            </a:r>
            <a:r>
              <a:rPr lang="en-US" sz="1240" dirty="0" smtClean="0"/>
              <a:t>Resource </a:t>
            </a:r>
            <a:r>
              <a:rPr lang="en-US" sz="1240" dirty="0"/>
              <a:t>Title: How to draw a UML Use Case Diagram </a:t>
            </a:r>
          </a:p>
          <a:p>
            <a:pPr marL="361950"/>
            <a:r>
              <a:rPr lang="en-GB" sz="1240" dirty="0"/>
              <a:t>Website Link: </a:t>
            </a:r>
            <a:r>
              <a:rPr lang="en-GB" sz="1240" u="sng" dirty="0">
                <a:hlinkClick r:id="rId4"/>
              </a:rPr>
              <a:t>https://</a:t>
            </a:r>
            <a:r>
              <a:rPr lang="en-GB" sz="1240" u="sng" dirty="0" smtClean="0">
                <a:hlinkClick r:id="rId4"/>
              </a:rPr>
              <a:t>www.youtube.com/watch?v=UzprPX82Na</a:t>
            </a:r>
            <a:r>
              <a:rPr lang="en-GB" sz="1240" u="sng" dirty="0" smtClean="0"/>
              <a:t>  </a:t>
            </a:r>
            <a:endParaRPr lang="en-GB" sz="1240" dirty="0"/>
          </a:p>
          <a:p>
            <a:pPr marL="361950"/>
            <a:r>
              <a:rPr lang="en-US" sz="1240" dirty="0"/>
              <a:t>Description: The basics of drawing a UML Use Case Diagram. Length: 6.15 minutes. 	</a:t>
            </a:r>
          </a:p>
          <a:p>
            <a:pPr marL="361950"/>
            <a:endParaRPr lang="en-GB" sz="1240" dirty="0" smtClean="0"/>
          </a:p>
          <a:p>
            <a:pPr marL="361950"/>
            <a:r>
              <a:rPr lang="en-GB" sz="1240" dirty="0" smtClean="0"/>
              <a:t>Organisation</a:t>
            </a:r>
            <a:r>
              <a:rPr lang="en-GB" sz="1240" dirty="0"/>
              <a:t>: Stretch </a:t>
            </a:r>
            <a:r>
              <a:rPr lang="en-GB" sz="1240" dirty="0" smtClean="0"/>
              <a:t>Projects - </a:t>
            </a:r>
            <a:r>
              <a:rPr lang="en-US" sz="1240" dirty="0" smtClean="0"/>
              <a:t>Resource </a:t>
            </a:r>
            <a:r>
              <a:rPr lang="en-US" sz="1240" dirty="0"/>
              <a:t>Title: 7 Use Case Diagrams – Intro to Systems Analysis </a:t>
            </a:r>
          </a:p>
          <a:p>
            <a:pPr marL="361950"/>
            <a:r>
              <a:rPr lang="en-GB" sz="1240" dirty="0"/>
              <a:t>Website Link: </a:t>
            </a:r>
            <a:r>
              <a:rPr lang="en-GB" sz="1240" u="sng" dirty="0">
                <a:hlinkClick r:id="rId5"/>
              </a:rPr>
              <a:t>https://</a:t>
            </a:r>
            <a:r>
              <a:rPr lang="en-GB" sz="1240" u="sng" dirty="0" smtClean="0">
                <a:hlinkClick r:id="rId5"/>
              </a:rPr>
              <a:t>www.youtube.com/watch?v=oil8CRsc8bg</a:t>
            </a:r>
            <a:r>
              <a:rPr lang="en-GB" sz="1240" u="sng" dirty="0" smtClean="0"/>
              <a:t> </a:t>
            </a:r>
            <a:endParaRPr lang="en-GB" sz="1240" dirty="0"/>
          </a:p>
          <a:p>
            <a:pPr marL="361950"/>
            <a:r>
              <a:rPr lang="en-US" sz="1240" dirty="0"/>
              <a:t>Description: Introduction to drawing use case diagrams. Length: 6.05 minutes. </a:t>
            </a:r>
          </a:p>
          <a:p>
            <a:pPr marL="361950"/>
            <a:endParaRPr lang="en-GB" sz="1240" dirty="0" smtClean="0"/>
          </a:p>
          <a:p>
            <a:pPr marL="361950"/>
            <a:r>
              <a:rPr lang="en-GB" sz="1240" dirty="0" smtClean="0"/>
              <a:t>Organisation</a:t>
            </a:r>
            <a:r>
              <a:rPr lang="en-GB" sz="1240" dirty="0"/>
              <a:t>: Derek </a:t>
            </a:r>
            <a:r>
              <a:rPr lang="en-GB" sz="1240" dirty="0" err="1"/>
              <a:t>Banas</a:t>
            </a:r>
            <a:r>
              <a:rPr lang="en-GB" sz="1240" dirty="0"/>
              <a:t> </a:t>
            </a:r>
            <a:r>
              <a:rPr lang="en-GB" sz="1240" dirty="0" smtClean="0"/>
              <a:t>- </a:t>
            </a:r>
            <a:r>
              <a:rPr lang="en-US" sz="1240" dirty="0" smtClean="0"/>
              <a:t>Resource </a:t>
            </a:r>
            <a:r>
              <a:rPr lang="en-US" sz="1240" dirty="0"/>
              <a:t>Title: UML 2.0 Activity Diagrams </a:t>
            </a:r>
          </a:p>
          <a:p>
            <a:pPr marL="361950"/>
            <a:r>
              <a:rPr lang="en-GB" sz="1240" dirty="0"/>
              <a:t>Website Link: </a:t>
            </a:r>
            <a:r>
              <a:rPr lang="en-GB" sz="1240" u="sng" dirty="0">
                <a:hlinkClick r:id="rId6"/>
              </a:rPr>
              <a:t>https://</a:t>
            </a:r>
            <a:r>
              <a:rPr lang="en-GB" sz="1240" u="sng" dirty="0" smtClean="0">
                <a:hlinkClick r:id="rId6"/>
              </a:rPr>
              <a:t>www.youtube.com/watch?v=XFTAIj2N2Lc</a:t>
            </a:r>
            <a:r>
              <a:rPr lang="en-GB" sz="1240" u="sng" dirty="0" smtClean="0"/>
              <a:t> </a:t>
            </a:r>
            <a:endParaRPr lang="en-GB" sz="1240" dirty="0"/>
          </a:p>
          <a:p>
            <a:pPr marL="361950"/>
            <a:r>
              <a:rPr lang="en-US" sz="1240" dirty="0"/>
              <a:t>Description: Talks through an activity diagram, describing the symbols used. Length: 12.23 minutes. </a:t>
            </a:r>
          </a:p>
          <a:p>
            <a:pPr marL="361950"/>
            <a:endParaRPr lang="en-GB" sz="1240" dirty="0" smtClean="0"/>
          </a:p>
          <a:p>
            <a:pPr marL="361950"/>
            <a:r>
              <a:rPr lang="en-GB" sz="1240" dirty="0" smtClean="0"/>
              <a:t>Organisation</a:t>
            </a:r>
            <a:r>
              <a:rPr lang="en-GB" sz="1240" dirty="0"/>
              <a:t>: Mike Murphy </a:t>
            </a:r>
            <a:r>
              <a:rPr lang="en-GB" sz="1240" dirty="0" smtClean="0"/>
              <a:t>- </a:t>
            </a:r>
            <a:r>
              <a:rPr lang="en-US" sz="1240" dirty="0" smtClean="0"/>
              <a:t>Resource </a:t>
            </a:r>
            <a:r>
              <a:rPr lang="en-US" sz="1240" dirty="0"/>
              <a:t>Title: UML Activity Diagrams </a:t>
            </a:r>
          </a:p>
          <a:p>
            <a:pPr marL="361950"/>
            <a:r>
              <a:rPr lang="en-GB" sz="1240" dirty="0"/>
              <a:t>Website Link: </a:t>
            </a:r>
            <a:r>
              <a:rPr lang="en-GB" sz="1240" u="sng" dirty="0">
                <a:hlinkClick r:id="rId7"/>
              </a:rPr>
              <a:t>https://</a:t>
            </a:r>
            <a:r>
              <a:rPr lang="en-GB" sz="1240" u="sng" dirty="0" smtClean="0">
                <a:hlinkClick r:id="rId7"/>
              </a:rPr>
              <a:t>www.youtube.com/watch?v=yAihwmczqsk</a:t>
            </a:r>
            <a:r>
              <a:rPr lang="en-GB" sz="1240" u="sng" dirty="0" smtClean="0"/>
              <a:t> </a:t>
            </a:r>
            <a:endParaRPr lang="en-GB" sz="1240" dirty="0"/>
          </a:p>
          <a:p>
            <a:pPr marL="361950"/>
            <a:r>
              <a:rPr lang="en-US" sz="1240" dirty="0"/>
              <a:t>Description: Activity diagrams with different activities shown in sequence. Length: 8.12 minutes. </a:t>
            </a:r>
          </a:p>
          <a:p>
            <a:pPr marL="361950"/>
            <a:endParaRPr lang="en-GB" sz="1240" dirty="0" smtClean="0"/>
          </a:p>
          <a:p>
            <a:pPr marL="361950"/>
            <a:r>
              <a:rPr lang="en-GB" sz="1240" dirty="0" smtClean="0"/>
              <a:t>Organisation</a:t>
            </a:r>
            <a:r>
              <a:rPr lang="en-GB" sz="1240" dirty="0"/>
              <a:t>: uml-diagrams.org </a:t>
            </a:r>
            <a:r>
              <a:rPr lang="en-GB" sz="1240" dirty="0" smtClean="0"/>
              <a:t>- </a:t>
            </a:r>
            <a:r>
              <a:rPr lang="en-US" sz="1240" dirty="0" smtClean="0"/>
              <a:t>Resource </a:t>
            </a:r>
            <a:r>
              <a:rPr lang="en-US" sz="1240" dirty="0"/>
              <a:t>Title: UML 2.5 Diagrams Overview </a:t>
            </a:r>
          </a:p>
          <a:p>
            <a:pPr marL="361950"/>
            <a:r>
              <a:rPr lang="en-GB" sz="1240" dirty="0"/>
              <a:t>Website Link: </a:t>
            </a:r>
            <a:r>
              <a:rPr lang="en-GB" sz="1240" u="sng" dirty="0">
                <a:hlinkClick r:id="rId8"/>
              </a:rPr>
              <a:t>http://</a:t>
            </a:r>
            <a:r>
              <a:rPr lang="en-GB" sz="1240" u="sng" dirty="0" smtClean="0">
                <a:hlinkClick r:id="rId8"/>
              </a:rPr>
              <a:t>www.uml-diagrams.org/uml-25-diagrams.html</a:t>
            </a:r>
            <a:r>
              <a:rPr lang="en-GB" sz="1240" u="sng" dirty="0" smtClean="0"/>
              <a:t> </a:t>
            </a:r>
            <a:endParaRPr lang="en-GB" sz="1240" dirty="0"/>
          </a:p>
          <a:p>
            <a:pPr marL="361950"/>
            <a:r>
              <a:rPr lang="en-US" sz="1240" dirty="0"/>
              <a:t>Description: A useful website for seeing what different UML 2.5 diagrams look like and information about all </a:t>
            </a:r>
            <a:r>
              <a:rPr lang="en-US" sz="1240" dirty="0" err="1" smtClean="0"/>
              <a:t>behavioural</a:t>
            </a:r>
            <a:r>
              <a:rPr lang="en-US" sz="1240" dirty="0"/>
              <a:t> </a:t>
            </a:r>
            <a:r>
              <a:rPr lang="en-US" sz="1240" dirty="0" smtClean="0"/>
              <a:t>and </a:t>
            </a:r>
            <a:r>
              <a:rPr lang="en-US" sz="1240" dirty="0"/>
              <a:t>interaction diagrams in the Teaching Content. </a:t>
            </a:r>
          </a:p>
          <a:p>
            <a:pPr marL="361950"/>
            <a:endParaRPr lang="en-GB" sz="1240" dirty="0" smtClean="0"/>
          </a:p>
          <a:p>
            <a:pPr marL="361950"/>
            <a:r>
              <a:rPr lang="en-GB" sz="1240" dirty="0" smtClean="0"/>
              <a:t>Organisation</a:t>
            </a:r>
            <a:r>
              <a:rPr lang="en-GB" sz="1240" dirty="0"/>
              <a:t>: Tutorials Point </a:t>
            </a:r>
            <a:r>
              <a:rPr lang="en-GB" sz="1240" dirty="0" smtClean="0"/>
              <a:t>- </a:t>
            </a:r>
            <a:r>
              <a:rPr lang="en-US" sz="1240" dirty="0" smtClean="0"/>
              <a:t>Resource </a:t>
            </a:r>
            <a:r>
              <a:rPr lang="en-US" sz="1240" dirty="0"/>
              <a:t>Title: UML – Interaction Diagrams </a:t>
            </a:r>
          </a:p>
          <a:p>
            <a:pPr marL="361950"/>
            <a:r>
              <a:rPr lang="en-GB" sz="1240" dirty="0"/>
              <a:t>Website Link: </a:t>
            </a:r>
            <a:r>
              <a:rPr lang="en-GB" sz="1240" u="sng" dirty="0">
                <a:hlinkClick r:id="rId9"/>
              </a:rPr>
              <a:t>http://</a:t>
            </a:r>
            <a:r>
              <a:rPr lang="en-GB" sz="1240" u="sng" dirty="0" smtClean="0">
                <a:hlinkClick r:id="rId9"/>
              </a:rPr>
              <a:t>www.tutorialspoint.com/uml/uml_interaction_diagram.htm</a:t>
            </a:r>
            <a:r>
              <a:rPr lang="en-GB" sz="1240" u="sng" dirty="0" smtClean="0"/>
              <a:t> </a:t>
            </a:r>
            <a:endParaRPr lang="en-GB" sz="1240" dirty="0"/>
          </a:p>
          <a:p>
            <a:pPr marL="361950"/>
            <a:r>
              <a:rPr lang="en-US" sz="1240" dirty="0"/>
              <a:t>Description: How to draw interaction diagrams – sequence diagrams	</a:t>
            </a:r>
          </a:p>
        </p:txBody>
      </p:sp>
      <p:sp>
        <p:nvSpPr>
          <p:cNvPr id="9" name="Title 2"/>
          <p:cNvSpPr>
            <a:spLocks noGrp="1"/>
          </p:cNvSpPr>
          <p:nvPr>
            <p:ph type="title"/>
          </p:nvPr>
        </p:nvSpPr>
        <p:spPr>
          <a:xfrm>
            <a:off x="70266" y="72008"/>
            <a:ext cx="7670086" cy="548680"/>
          </a:xfrm>
        </p:spPr>
        <p:txBody>
          <a:bodyPr>
            <a:noAutofit/>
          </a:bodyPr>
          <a:lstStyle/>
          <a:p>
            <a:r>
              <a:rPr lang="en-US" sz="3200" dirty="0" smtClean="0"/>
              <a:t>M2.1 - Unified </a:t>
            </a:r>
            <a:r>
              <a:rPr lang="en-US" sz="3200" dirty="0"/>
              <a:t>Modelling Language (UML) </a:t>
            </a:r>
            <a:endParaRPr lang="en-GB" sz="3200" dirty="0"/>
          </a:p>
        </p:txBody>
      </p:sp>
    </p:spTree>
    <p:extLst>
      <p:ext uri="{BB962C8B-B14F-4D97-AF65-F5344CB8AC3E}">
        <p14:creationId xmlns:p14="http://schemas.microsoft.com/office/powerpoint/2010/main" val="3427247469"/>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61444" y="1052736"/>
            <a:ext cx="8803044" cy="5647700"/>
          </a:xfrm>
          <a:prstGeom prst="rect">
            <a:avLst/>
          </a:prstGeom>
        </p:spPr>
        <p:txBody>
          <a:bodyPr wrap="square">
            <a:spAutoFit/>
          </a:bodyPr>
          <a:lstStyle/>
          <a:p>
            <a:pPr marL="360363" indent="-342900">
              <a:buClr>
                <a:srgbClr val="C00000"/>
              </a:buClr>
              <a:buSzPct val="80000"/>
              <a:buFont typeface="Arial" panose="020B0604020202020204" pitchFamily="34" charset="0"/>
              <a:buChar char="►"/>
            </a:pPr>
            <a:r>
              <a:rPr lang="en-US" sz="1900" dirty="0" smtClean="0"/>
              <a:t>For Distinction in this unit you need to present your diagrams for the UML in this section to two clients, one internal and one external in the form of a report, business presentation </a:t>
            </a:r>
            <a:r>
              <a:rPr lang="en-US" sz="1900" dirty="0"/>
              <a:t>with comprehensive speaker notes or video </a:t>
            </a:r>
            <a:r>
              <a:rPr lang="en-US" sz="1900" dirty="0" smtClean="0"/>
              <a:t>presentation. or support on this and how to make one of each of these.</a:t>
            </a:r>
          </a:p>
          <a:p>
            <a:pPr marL="360363" indent="-342900">
              <a:buClr>
                <a:srgbClr val="C00000"/>
              </a:buClr>
              <a:buSzPct val="80000"/>
              <a:buFont typeface="Arial" panose="020B0604020202020204" pitchFamily="34" charset="0"/>
              <a:buChar char="►"/>
            </a:pPr>
            <a:r>
              <a:rPr lang="en-US" sz="1900" dirty="0" smtClean="0"/>
              <a:t>These will be accompanied with a witness statement from your teacher to support your presentation or report delivery. For this you can use all the materials produced in M2.</a:t>
            </a:r>
          </a:p>
          <a:p>
            <a:pPr marL="360363" indent="-342900">
              <a:buClr>
                <a:srgbClr val="C00000"/>
              </a:buClr>
              <a:buSzPct val="80000"/>
              <a:buFont typeface="Arial" panose="020B0604020202020204" pitchFamily="34" charset="0"/>
              <a:buChar char="►"/>
            </a:pPr>
            <a:r>
              <a:rPr lang="en-US" sz="1900" dirty="0" smtClean="0"/>
              <a:t>The quality of the report and the quality of the delivery are not as important as the delivery itself and the efforts gone into producing it. But it needs to include the completed diagrams of the 7 UML stages with some explanation.</a:t>
            </a:r>
          </a:p>
          <a:p>
            <a:pPr marL="17463">
              <a:buClr>
                <a:srgbClr val="C00000"/>
              </a:buClr>
              <a:buSzPct val="80000"/>
            </a:pPr>
            <a:r>
              <a:rPr lang="en-US" sz="1900" b="1" dirty="0" smtClean="0">
                <a:solidFill>
                  <a:srgbClr val="FF0000"/>
                </a:solidFill>
                <a:latin typeface="Arial" panose="020B0604020202020204" pitchFamily="34" charset="0"/>
                <a:cs typeface="Arial" panose="020B0604020202020204" pitchFamily="34" charset="0"/>
              </a:rPr>
              <a:t>D1.1 </a:t>
            </a:r>
            <a:r>
              <a:rPr lang="en-US" sz="1900" b="1" dirty="0">
                <a:solidFill>
                  <a:srgbClr val="FF0000"/>
                </a:solidFill>
                <a:latin typeface="Arial" panose="020B0604020202020204" pitchFamily="34" charset="0"/>
                <a:cs typeface="Arial" panose="020B0604020202020204" pitchFamily="34" charset="0"/>
              </a:rPr>
              <a:t>– Task </a:t>
            </a:r>
            <a:r>
              <a:rPr lang="en-US" sz="1900" b="1" dirty="0" smtClean="0">
                <a:solidFill>
                  <a:srgbClr val="FF0000"/>
                </a:solidFill>
                <a:latin typeface="Arial" panose="020B0604020202020204" pitchFamily="34" charset="0"/>
                <a:cs typeface="Arial" panose="020B0604020202020204" pitchFamily="34" charset="0"/>
              </a:rPr>
              <a:t>10 </a:t>
            </a:r>
            <a:r>
              <a:rPr lang="en-US" sz="1900" dirty="0" smtClean="0">
                <a:solidFill>
                  <a:srgbClr val="FF0000"/>
                </a:solidFill>
                <a:latin typeface="Arial" panose="020B0604020202020204" pitchFamily="34" charset="0"/>
                <a:cs typeface="Arial" panose="020B0604020202020204" pitchFamily="34" charset="0"/>
              </a:rPr>
              <a:t>– Create a Report, Presentation or recorded Video of your UML Design Models with examples.</a:t>
            </a:r>
          </a:p>
          <a:p>
            <a:pPr marL="17463">
              <a:buClr>
                <a:srgbClr val="C00000"/>
              </a:buClr>
              <a:buSzPct val="80000"/>
            </a:pPr>
            <a:r>
              <a:rPr lang="en-US" sz="1900" b="1" dirty="0" smtClean="0">
                <a:solidFill>
                  <a:srgbClr val="FF0000"/>
                </a:solidFill>
                <a:latin typeface="Arial" panose="020B0604020202020204" pitchFamily="34" charset="0"/>
                <a:cs typeface="Arial" panose="020B0604020202020204" pitchFamily="34" charset="0"/>
              </a:rPr>
              <a:t>D1.2 – Task 11 </a:t>
            </a:r>
            <a:r>
              <a:rPr lang="en-US" sz="1900" dirty="0" smtClean="0">
                <a:solidFill>
                  <a:srgbClr val="FF0000"/>
                </a:solidFill>
                <a:latin typeface="Arial" panose="020B0604020202020204" pitchFamily="34" charset="0"/>
                <a:cs typeface="Arial" panose="020B0604020202020204" pitchFamily="34" charset="0"/>
              </a:rPr>
              <a:t>- Present your Design Model to two clients, internal and external with a witness statement as evidence of their delivery.</a:t>
            </a:r>
          </a:p>
          <a:p>
            <a:pPr marL="17463">
              <a:buClr>
                <a:srgbClr val="C00000"/>
              </a:buClr>
              <a:buSzPct val="80000"/>
            </a:pPr>
            <a:r>
              <a:rPr lang="en-US" sz="1900" b="1" dirty="0" smtClean="0">
                <a:solidFill>
                  <a:srgbClr val="FF0000"/>
                </a:solidFill>
                <a:latin typeface="Arial" panose="020B0604020202020204" pitchFamily="34" charset="0"/>
                <a:cs typeface="Arial" panose="020B0604020202020204" pitchFamily="34" charset="0"/>
              </a:rPr>
              <a:t>D1.3 – Task 12 - </a:t>
            </a:r>
            <a:r>
              <a:rPr lang="en-US" sz="1900" dirty="0" smtClean="0">
                <a:solidFill>
                  <a:srgbClr val="FF0000"/>
                </a:solidFill>
                <a:latin typeface="Arial" panose="020B0604020202020204" pitchFamily="34" charset="0"/>
                <a:cs typeface="Arial" panose="020B0604020202020204" pitchFamily="34" charset="0"/>
              </a:rPr>
              <a:t>Evaluate </a:t>
            </a:r>
            <a:r>
              <a:rPr lang="en-US" sz="1900" dirty="0">
                <a:solidFill>
                  <a:srgbClr val="FF0000"/>
                </a:solidFill>
                <a:latin typeface="Arial" panose="020B0604020202020204" pitchFamily="34" charset="0"/>
                <a:cs typeface="Arial" panose="020B0604020202020204" pitchFamily="34" charset="0"/>
              </a:rPr>
              <a:t>the design model for the identified business system against original business </a:t>
            </a:r>
            <a:r>
              <a:rPr lang="en-US" sz="1900" dirty="0" smtClean="0">
                <a:solidFill>
                  <a:srgbClr val="FF0000"/>
                </a:solidFill>
                <a:latin typeface="Arial" panose="020B0604020202020204" pitchFamily="34" charset="0"/>
                <a:cs typeface="Arial" panose="020B0604020202020204" pitchFamily="34" charset="0"/>
              </a:rPr>
              <a:t>requirements.</a:t>
            </a:r>
          </a:p>
          <a:p>
            <a:pPr marL="360363" indent="-342900">
              <a:buClr>
                <a:srgbClr val="C00000"/>
              </a:buClr>
              <a:buSzPct val="80000"/>
              <a:buFont typeface="Arial" panose="020B0604020202020204" pitchFamily="34" charset="0"/>
              <a:buChar char="►"/>
            </a:pPr>
            <a:r>
              <a:rPr lang="en-US" sz="1900" dirty="0">
                <a:latin typeface="Arial" panose="020B0604020202020204" pitchFamily="34" charset="0"/>
                <a:cs typeface="Arial" panose="020B0604020202020204" pitchFamily="34" charset="0"/>
              </a:rPr>
              <a:t>For this you need to delivery the models in the presentation and write a few paragraphs such as feedback on how this went, reaction, levels of understanding, accuracy, points for improvement with examples.</a:t>
            </a:r>
          </a:p>
        </p:txBody>
      </p:sp>
      <p:sp>
        <p:nvSpPr>
          <p:cNvPr id="9" name="Title 2"/>
          <p:cNvSpPr>
            <a:spLocks noGrp="1"/>
          </p:cNvSpPr>
          <p:nvPr>
            <p:ph type="title"/>
          </p:nvPr>
        </p:nvSpPr>
        <p:spPr>
          <a:xfrm>
            <a:off x="70266" y="72008"/>
            <a:ext cx="7670086" cy="548680"/>
          </a:xfrm>
        </p:spPr>
        <p:txBody>
          <a:bodyPr>
            <a:noAutofit/>
          </a:bodyPr>
          <a:lstStyle/>
          <a:p>
            <a:r>
              <a:rPr lang="en-US" sz="3200" dirty="0" smtClean="0"/>
              <a:t>D1.1 - Unified </a:t>
            </a:r>
            <a:r>
              <a:rPr lang="en-US" sz="3200" dirty="0"/>
              <a:t>Modelling Language (UML) </a:t>
            </a:r>
            <a:endParaRPr lang="en-GB" sz="3200" dirty="0"/>
          </a:p>
        </p:txBody>
      </p:sp>
    </p:spTree>
    <p:extLst>
      <p:ext uri="{BB962C8B-B14F-4D97-AF65-F5344CB8AC3E}">
        <p14:creationId xmlns:p14="http://schemas.microsoft.com/office/powerpoint/2010/main" val="3141792829"/>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0"/>
            <a:ext cx="7704856" cy="692696"/>
          </a:xfrm>
        </p:spPr>
        <p:txBody>
          <a:bodyPr>
            <a:noAutofit/>
          </a:bodyPr>
          <a:lstStyle/>
          <a:p>
            <a:r>
              <a:rPr lang="en-GB" sz="4000" dirty="0" smtClean="0"/>
              <a:t>Assessment Criteria</a:t>
            </a:r>
            <a:endParaRPr lang="en-GB" sz="3900" b="1" dirty="0" smtClean="0"/>
          </a:p>
        </p:txBody>
      </p:sp>
      <p:graphicFrame>
        <p:nvGraphicFramePr>
          <p:cNvPr id="3" name="Table 2"/>
          <p:cNvGraphicFramePr>
            <a:graphicFrameLocks noGrp="1"/>
          </p:cNvGraphicFramePr>
          <p:nvPr>
            <p:extLst>
              <p:ext uri="{D42A27DB-BD31-4B8C-83A1-F6EECF244321}">
                <p14:modId xmlns:p14="http://schemas.microsoft.com/office/powerpoint/2010/main" val="725814105"/>
              </p:ext>
            </p:extLst>
          </p:nvPr>
        </p:nvGraphicFramePr>
        <p:xfrm>
          <a:off x="179512" y="1052736"/>
          <a:ext cx="8784976" cy="5577840"/>
        </p:xfrm>
        <a:graphic>
          <a:graphicData uri="http://schemas.openxmlformats.org/drawingml/2006/table">
            <a:tbl>
              <a:tblPr firstRow="1" bandRow="1">
                <a:tableStyleId>{B301B821-A1FF-4177-AEE7-76D212191A09}</a:tableStyleId>
              </a:tblPr>
              <a:tblGrid>
                <a:gridCol w="2016224"/>
                <a:gridCol w="2448272"/>
                <a:gridCol w="2232248"/>
                <a:gridCol w="2088232"/>
              </a:tblGrid>
              <a:tr h="202312">
                <a:tc>
                  <a:txBody>
                    <a:bodyPr/>
                    <a:lstStyle/>
                    <a:p>
                      <a:pPr algn="ctr"/>
                      <a:r>
                        <a:rPr lang="en-US" sz="1200" dirty="0" smtClean="0">
                          <a:latin typeface="Arial" panose="020B0604020202020204" pitchFamily="34" charset="0"/>
                          <a:cs typeface="Arial" panose="020B0604020202020204" pitchFamily="34" charset="0"/>
                        </a:rPr>
                        <a:t>LO</a:t>
                      </a:r>
                      <a:endParaRPr lang="en-GB"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smtClean="0">
                          <a:latin typeface="Arial" panose="020B0604020202020204" pitchFamily="34" charset="0"/>
                          <a:cs typeface="Arial" panose="020B0604020202020204" pitchFamily="34" charset="0"/>
                        </a:rPr>
                        <a:t>Pass</a:t>
                      </a:r>
                      <a:endParaRPr lang="en-GB"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smtClean="0">
                          <a:latin typeface="Arial" panose="020B0604020202020204" pitchFamily="34" charset="0"/>
                          <a:cs typeface="Arial" panose="020B0604020202020204" pitchFamily="34" charset="0"/>
                        </a:rPr>
                        <a:t>Merit</a:t>
                      </a:r>
                      <a:endParaRPr lang="en-GB"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smtClean="0">
                          <a:latin typeface="Arial" panose="020B0604020202020204" pitchFamily="34" charset="0"/>
                          <a:cs typeface="Arial" panose="020B0604020202020204" pitchFamily="34" charset="0"/>
                        </a:rPr>
                        <a:t>Distinction</a:t>
                      </a:r>
                      <a:endParaRPr lang="en-GB"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59229">
                <a:tc>
                  <a:txBody>
                    <a:bodyPr/>
                    <a:lstStyle/>
                    <a:p>
                      <a:endParaRPr lang="en-GB"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smtClean="0">
                          <a:latin typeface="Arial" panose="020B0604020202020204" pitchFamily="34" charset="0"/>
                          <a:cs typeface="Arial" panose="020B0604020202020204" pitchFamily="34" charset="0"/>
                        </a:rPr>
                        <a:t>The assessment criteria are the Pass requirements for this unit.</a:t>
                      </a:r>
                      <a:endParaRPr lang="en-GB"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smtClean="0">
                          <a:latin typeface="Arial" panose="020B0604020202020204" pitchFamily="34" charset="0"/>
                          <a:cs typeface="Arial" panose="020B0604020202020204" pitchFamily="34" charset="0"/>
                        </a:rPr>
                        <a:t>To achieve a Merit the evidence must show that, in addition to the pass criteria, the candidate is able to:</a:t>
                      </a:r>
                      <a:endParaRPr lang="en-GB"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smtClean="0">
                          <a:latin typeface="Arial" panose="020B0604020202020204" pitchFamily="34" charset="0"/>
                          <a:cs typeface="Arial" panose="020B0604020202020204" pitchFamily="34" charset="0"/>
                        </a:rPr>
                        <a:t>To achieve a Distinction the evidence must show that, in addition to the pass and merit criteria, the candidate is able to:</a:t>
                      </a:r>
                      <a:endParaRPr lang="en-GB"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67464">
                <a:tc>
                  <a:txBody>
                    <a:bodyPr/>
                    <a:lstStyle/>
                    <a:p>
                      <a:r>
                        <a:rPr lang="en-US" sz="1200" dirty="0" smtClean="0">
                          <a:latin typeface="Arial" panose="020B0604020202020204" pitchFamily="34" charset="0"/>
                          <a:cs typeface="Arial" panose="020B0604020202020204" pitchFamily="34" charset="0"/>
                        </a:rPr>
                        <a:t>LO1 - Understanding the role of systems analysis and design in relation to the systems development lifecycle</a:t>
                      </a:r>
                      <a:endParaRPr lang="en-GB"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P1 - </a:t>
                      </a:r>
                      <a:r>
                        <a:rPr kumimoji="0" lang="en-US" sz="1200" b="0" i="0" u="none" strike="noStrike" kern="1200" baseline="0" dirty="0" err="1" smtClean="0">
                          <a:solidFill>
                            <a:schemeClr val="dk1"/>
                          </a:solidFill>
                          <a:latin typeface="Arial" panose="020B0604020202020204" pitchFamily="34" charset="0"/>
                          <a:ea typeface="+mn-ea"/>
                          <a:cs typeface="Arial" panose="020B0604020202020204" pitchFamily="34" charset="0"/>
                        </a:rPr>
                        <a:t>Summarise</a:t>
                      </a:r>
                      <a:r>
                        <a:rPr kumimoji="0" lang="en-US" sz="1200" b="0" i="0" u="none" strike="noStrike" kern="1200" baseline="0" dirty="0" smtClean="0">
                          <a:solidFill>
                            <a:schemeClr val="dk1"/>
                          </a:solidFill>
                          <a:latin typeface="Arial" panose="020B0604020202020204" pitchFamily="34" charset="0"/>
                          <a:ea typeface="+mn-ea"/>
                          <a:cs typeface="Arial" panose="020B0604020202020204" pitchFamily="34" charset="0"/>
                        </a:rPr>
                        <a:t> the main components of the systems development life cycle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M1 - </a:t>
                      </a:r>
                      <a:r>
                        <a:rPr kumimoji="0" lang="en-US" sz="1200" b="0" i="0" u="none" strike="noStrike" kern="1200" baseline="0" dirty="0" smtClean="0">
                          <a:solidFill>
                            <a:schemeClr val="dk1"/>
                          </a:solidFill>
                          <a:latin typeface="Arial" panose="020B0604020202020204" pitchFamily="34" charset="0"/>
                          <a:ea typeface="+mn-ea"/>
                          <a:cs typeface="Arial" panose="020B0604020202020204" pitchFamily="34" charset="0"/>
                        </a:rPr>
                        <a:t>Compare and contrast a range of systems development life cycles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1000">
                <a:tc rowSpan="2">
                  <a:txBody>
                    <a:bodyPr/>
                    <a:lstStyle/>
                    <a:p>
                      <a:r>
                        <a:rPr lang="en-US" sz="1200" dirty="0" smtClean="0">
                          <a:latin typeface="Arial" panose="020B0604020202020204" pitchFamily="34" charset="0"/>
                          <a:cs typeface="Arial" panose="020B0604020202020204" pitchFamily="34" charset="0"/>
                        </a:rPr>
                        <a:t>LO2 - Be able to use investigative techniques to establish requirements for business systems</a:t>
                      </a:r>
                      <a:endParaRPr lang="en-GB"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P2 - </a:t>
                      </a:r>
                      <a:r>
                        <a:rPr kumimoji="0" lang="en-US" sz="1200" b="0" i="0" u="none" strike="noStrike" kern="1200" baseline="0" dirty="0" smtClean="0">
                          <a:solidFill>
                            <a:schemeClr val="dk1"/>
                          </a:solidFill>
                          <a:latin typeface="Arial" panose="020B0604020202020204" pitchFamily="34" charset="0"/>
                          <a:ea typeface="+mn-ea"/>
                          <a:cs typeface="Arial" panose="020B0604020202020204" pitchFamily="34" charset="0"/>
                        </a:rPr>
                        <a:t>Explore the business requirements for an identified business system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endParaRPr lang="en-GB"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endParaRPr lang="en-GB"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1000">
                <a:tc vMerge="1">
                  <a:txBody>
                    <a:bodyPr/>
                    <a:lstStyle/>
                    <a:p>
                      <a:endParaRPr lang="en-GB"/>
                    </a:p>
                  </a:txBody>
                  <a:tcPr/>
                </a:tc>
                <a:tc>
                  <a:txBody>
                    <a:bodyPr/>
                    <a:lstStyle/>
                    <a:p>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P3 - </a:t>
                      </a:r>
                      <a:r>
                        <a:rPr kumimoji="0" lang="en-US" sz="1200" b="0" i="0" u="none" strike="noStrike" kern="1200" baseline="0" dirty="0" smtClean="0">
                          <a:solidFill>
                            <a:schemeClr val="dk1"/>
                          </a:solidFill>
                          <a:latin typeface="Arial" panose="020B0604020202020204" pitchFamily="34" charset="0"/>
                          <a:ea typeface="+mn-ea"/>
                          <a:cs typeface="Arial" panose="020B0604020202020204" pitchFamily="34" charset="0"/>
                        </a:rPr>
                        <a:t>Use different techniques to support the analysis of the identified business system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EDF4"/>
                    </a:solidFill>
                  </a:tcPr>
                </a:tc>
                <a:tc vMerge="1">
                  <a:txBody>
                    <a:bodyPr/>
                    <a:lstStyle/>
                    <a:p>
                      <a:endParaRPr lang="en-GB"/>
                    </a:p>
                  </a:txBody>
                  <a:tcPr/>
                </a:tc>
                <a:tc vMerge="1">
                  <a:txBody>
                    <a:bodyPr/>
                    <a:lstStyle/>
                    <a:p>
                      <a:endParaRPr lang="en-GB"/>
                    </a:p>
                  </a:txBody>
                  <a:tcPr/>
                </a:tc>
              </a:tr>
              <a:tr h="504056">
                <a:tc>
                  <a:txBody>
                    <a:bodyPr/>
                    <a:lstStyle/>
                    <a:p>
                      <a:r>
                        <a:rPr lang="en-US" sz="1200" dirty="0" smtClean="0">
                          <a:latin typeface="Arial" panose="020B0604020202020204" pitchFamily="34" charset="0"/>
                          <a:cs typeface="Arial" panose="020B0604020202020204" pitchFamily="34" charset="0"/>
                        </a:rPr>
                        <a:t>LO3 - Be able to develop and document models for business systems</a:t>
                      </a:r>
                      <a:endParaRPr lang="en-GB"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P4 - </a:t>
                      </a:r>
                      <a:r>
                        <a:rPr kumimoji="0" lang="en-US" sz="1200" b="0" i="0" u="none" strike="noStrike" kern="1200" baseline="0" dirty="0" smtClean="0">
                          <a:solidFill>
                            <a:schemeClr val="dk1"/>
                          </a:solidFill>
                          <a:latin typeface="Arial" panose="020B0604020202020204" pitchFamily="34" charset="0"/>
                          <a:ea typeface="+mn-ea"/>
                          <a:cs typeface="Arial" panose="020B0604020202020204" pitchFamily="34" charset="0"/>
                        </a:rPr>
                        <a:t>Use the three view approach to document the design model for the identified business system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M2 - </a:t>
                      </a:r>
                      <a:r>
                        <a:rPr kumimoji="0" lang="en-US" sz="1200" b="0" i="0" u="none" strike="noStrike" kern="1200" baseline="0" dirty="0" smtClean="0">
                          <a:solidFill>
                            <a:schemeClr val="dk1"/>
                          </a:solidFill>
                          <a:latin typeface="Arial" panose="020B0604020202020204" pitchFamily="34" charset="0"/>
                          <a:ea typeface="+mn-ea"/>
                          <a:cs typeface="Arial" panose="020B0604020202020204" pitchFamily="34" charset="0"/>
                        </a:rPr>
                        <a:t>Develop a set of Unified Modelling Language (UML) diagrams for the identified business system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D1 - </a:t>
                      </a:r>
                      <a:r>
                        <a:rPr kumimoji="0" lang="en-US" sz="1200" b="0" i="0" u="none" strike="noStrike" kern="1200" baseline="0" dirty="0" smtClean="0">
                          <a:solidFill>
                            <a:schemeClr val="dk1"/>
                          </a:solidFill>
                          <a:latin typeface="Arial" panose="020B0604020202020204" pitchFamily="34" charset="0"/>
                          <a:ea typeface="+mn-ea"/>
                          <a:cs typeface="Arial" panose="020B0604020202020204" pitchFamily="34" charset="0"/>
                        </a:rPr>
                        <a:t>Evaluate the design model for the identified business system against original business requirements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r>
              <a:tr h="381000">
                <a:tc rowSpan="2">
                  <a:txBody>
                    <a:bodyPr/>
                    <a:lstStyle/>
                    <a:p>
                      <a:r>
                        <a:rPr lang="en-US" sz="1200" dirty="0" smtClean="0">
                          <a:latin typeface="Arial" panose="020B0604020202020204" pitchFamily="34" charset="0"/>
                          <a:cs typeface="Arial" panose="020B0604020202020204" pitchFamily="34" charset="0"/>
                        </a:rPr>
                        <a:t>LO4 - Be able to create logical and physical designs for specified business</a:t>
                      </a:r>
                      <a:r>
                        <a:rPr lang="en-US" sz="1200" baseline="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Systems</a:t>
                      </a:r>
                      <a:endParaRPr lang="en-GB"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EDF4"/>
                    </a:solidFill>
                  </a:tcPr>
                </a:tc>
                <a:tc>
                  <a:txBody>
                    <a:bodyPr/>
                    <a:lstStyle/>
                    <a:p>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P5* - </a:t>
                      </a:r>
                      <a:r>
                        <a:rPr kumimoji="0" lang="en-US" sz="1200" b="0" i="0" u="none" strike="noStrike" kern="1200" baseline="0" dirty="0" smtClean="0">
                          <a:solidFill>
                            <a:schemeClr val="dk1"/>
                          </a:solidFill>
                          <a:latin typeface="Arial" panose="020B0604020202020204" pitchFamily="34" charset="0"/>
                          <a:ea typeface="+mn-ea"/>
                          <a:cs typeface="Arial" panose="020B0604020202020204" pitchFamily="34" charset="0"/>
                        </a:rPr>
                        <a:t>Create a logical design for the identified business system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EDF4"/>
                    </a:solidFill>
                  </a:tcPr>
                </a:tc>
                <a:tc rowSpan="2">
                  <a:txBody>
                    <a:bodyPr/>
                    <a:lstStyle/>
                    <a:p>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M3 - </a:t>
                      </a:r>
                      <a:r>
                        <a:rPr kumimoji="0" lang="en-US" sz="1200" b="0" i="0" u="none" strike="noStrike" kern="1200" baseline="0" dirty="0" smtClean="0">
                          <a:solidFill>
                            <a:schemeClr val="dk1"/>
                          </a:solidFill>
                          <a:latin typeface="Arial" panose="020B0604020202020204" pitchFamily="34" charset="0"/>
                          <a:ea typeface="+mn-ea"/>
                          <a:cs typeface="Arial" panose="020B0604020202020204" pitchFamily="34" charset="0"/>
                        </a:rPr>
                        <a:t>Present the logical and physical designs for the identified business system to relevant stakeholders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EDF4"/>
                    </a:solidFill>
                  </a:tcPr>
                </a:tc>
                <a:tc rowSpan="2">
                  <a:txBody>
                    <a:bodyPr/>
                    <a:lstStyle/>
                    <a:p>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D2 - </a:t>
                      </a:r>
                      <a:r>
                        <a:rPr kumimoji="0" lang="en-US" sz="1200" b="0" i="0" u="none" strike="noStrike" kern="1200" baseline="0" dirty="0" smtClean="0">
                          <a:solidFill>
                            <a:schemeClr val="dk1"/>
                          </a:solidFill>
                          <a:latin typeface="Arial" panose="020B0604020202020204" pitchFamily="34" charset="0"/>
                          <a:ea typeface="+mn-ea"/>
                          <a:cs typeface="Arial" panose="020B0604020202020204" pitchFamily="34" charset="0"/>
                        </a:rPr>
                        <a:t>Refine the logical and physical designs for the identified business system incorporating any stakeholder feedback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EDF4"/>
                    </a:solidFill>
                  </a:tcPr>
                </a:tc>
              </a:tr>
              <a:tr h="381000">
                <a:tc vMerge="1">
                  <a:txBody>
                    <a:bodyPr/>
                    <a:lstStyle/>
                    <a:p>
                      <a:endParaRPr lang="en-GB"/>
                    </a:p>
                  </a:txBody>
                  <a:tcPr/>
                </a:tc>
                <a:tc>
                  <a:txBody>
                    <a:bodyPr/>
                    <a:lstStyle/>
                    <a:p>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P6 - </a:t>
                      </a:r>
                      <a:r>
                        <a:rPr kumimoji="0" lang="en-US" sz="1200" b="0" i="0" u="none" strike="noStrike" kern="1200" baseline="0" dirty="0" smtClean="0">
                          <a:solidFill>
                            <a:schemeClr val="dk1"/>
                          </a:solidFill>
                          <a:latin typeface="Arial" panose="020B0604020202020204" pitchFamily="34" charset="0"/>
                          <a:ea typeface="+mn-ea"/>
                          <a:cs typeface="Arial" panose="020B0604020202020204" pitchFamily="34" charset="0"/>
                        </a:rPr>
                        <a:t>Create a physical design for the identified business system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EDF4"/>
                    </a:solidFill>
                  </a:tcPr>
                </a:tc>
                <a:tc vMerge="1">
                  <a:txBody>
                    <a:bodyPr/>
                    <a:lstStyle/>
                    <a:p>
                      <a:endParaRPr lang="en-GB"/>
                    </a:p>
                  </a:txBody>
                  <a:tcPr/>
                </a:tc>
                <a:tc vMerge="1">
                  <a:txBody>
                    <a:bodyPr/>
                    <a:lstStyle/>
                    <a:p>
                      <a:endParaRPr lang="en-GB"/>
                    </a:p>
                  </a:txBody>
                  <a:tcPr/>
                </a:tc>
              </a:tr>
            </a:tbl>
          </a:graphicData>
        </a:graphic>
      </p:graphicFrame>
    </p:spTree>
    <p:extLst>
      <p:ext uri="{BB962C8B-B14F-4D97-AF65-F5344CB8AC3E}">
        <p14:creationId xmlns:p14="http://schemas.microsoft.com/office/powerpoint/2010/main" val="3536635998"/>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61444" y="1052736"/>
            <a:ext cx="8803044" cy="5706177"/>
          </a:xfrm>
          <a:prstGeom prst="rect">
            <a:avLst/>
          </a:prstGeom>
        </p:spPr>
        <p:txBody>
          <a:bodyPr wrap="square">
            <a:spAutoFit/>
          </a:bodyPr>
          <a:lstStyle/>
          <a:p>
            <a:pPr marL="17463">
              <a:buClr>
                <a:srgbClr val="C00000"/>
              </a:buClr>
              <a:buSzPct val="80000"/>
            </a:pPr>
            <a:r>
              <a:rPr lang="en-US" sz="1520" b="1" dirty="0">
                <a:solidFill>
                  <a:srgbClr val="FF0000"/>
                </a:solidFill>
                <a:latin typeface="Arial" panose="020B0604020202020204" pitchFamily="34" charset="0"/>
                <a:cs typeface="Arial" panose="020B0604020202020204" pitchFamily="34" charset="0"/>
              </a:rPr>
              <a:t>P4.1 – Task 01 - </a:t>
            </a:r>
            <a:r>
              <a:rPr lang="en-US" sz="1520" dirty="0">
                <a:solidFill>
                  <a:srgbClr val="FF0000"/>
                </a:solidFill>
                <a:latin typeface="Arial" panose="020B0604020202020204" pitchFamily="34" charset="0"/>
                <a:cs typeface="Arial" panose="020B0604020202020204" pitchFamily="34" charset="0"/>
              </a:rPr>
              <a:t>Create and describe a Data Flow Diagram </a:t>
            </a:r>
            <a:r>
              <a:rPr lang="en-US" sz="1520" dirty="0" smtClean="0">
                <a:solidFill>
                  <a:srgbClr val="FF0000"/>
                </a:solidFill>
                <a:latin typeface="Arial" panose="020B0604020202020204" pitchFamily="34" charset="0"/>
                <a:cs typeface="Arial" panose="020B0604020202020204" pitchFamily="34" charset="0"/>
              </a:rPr>
              <a:t>(</a:t>
            </a:r>
            <a:r>
              <a:rPr lang="en-US" sz="1520" dirty="0">
                <a:solidFill>
                  <a:srgbClr val="FF0000"/>
                </a:solidFill>
                <a:latin typeface="Arial" panose="020B0604020202020204" pitchFamily="34" charset="0"/>
                <a:cs typeface="Arial" panose="020B0604020202020204" pitchFamily="34" charset="0"/>
              </a:rPr>
              <a:t>DFD) for a given scenario within your project production </a:t>
            </a:r>
            <a:r>
              <a:rPr lang="en-US" sz="1520" dirty="0" smtClean="0">
                <a:solidFill>
                  <a:srgbClr val="FF0000"/>
                </a:solidFill>
                <a:latin typeface="Arial" panose="020B0604020202020204" pitchFamily="34" charset="0"/>
                <a:cs typeface="Arial" panose="020B0604020202020204" pitchFamily="34" charset="0"/>
              </a:rPr>
              <a:t>pipeline </a:t>
            </a:r>
            <a:r>
              <a:rPr lang="en-US" sz="1520" dirty="0">
                <a:solidFill>
                  <a:srgbClr val="FF0000"/>
                </a:solidFill>
                <a:latin typeface="Arial" panose="020B0604020202020204" pitchFamily="34" charset="0"/>
                <a:cs typeface="Arial" panose="020B0604020202020204" pitchFamily="34" charset="0"/>
              </a:rPr>
              <a:t>outlining the stages of problem and solution for the </a:t>
            </a:r>
            <a:r>
              <a:rPr lang="en-US" sz="1520" dirty="0" smtClean="0">
                <a:solidFill>
                  <a:srgbClr val="FF0000"/>
                </a:solidFill>
                <a:latin typeface="Arial" panose="020B0604020202020204" pitchFamily="34" charset="0"/>
                <a:cs typeface="Arial" panose="020B0604020202020204" pitchFamily="34" charset="0"/>
              </a:rPr>
              <a:t>business</a:t>
            </a:r>
            <a:r>
              <a:rPr lang="en-US" sz="1520" dirty="0">
                <a:solidFill>
                  <a:srgbClr val="FF0000"/>
                </a:solidFill>
                <a:latin typeface="Arial" panose="020B0604020202020204" pitchFamily="34" charset="0"/>
                <a:cs typeface="Arial" panose="020B0604020202020204" pitchFamily="34" charset="0"/>
              </a:rPr>
              <a:t>.</a:t>
            </a:r>
          </a:p>
          <a:p>
            <a:pPr marL="17463">
              <a:buClr>
                <a:srgbClr val="C00000"/>
              </a:buClr>
              <a:buSzPct val="80000"/>
            </a:pPr>
            <a:r>
              <a:rPr lang="en-US" sz="1520" b="1" dirty="0">
                <a:solidFill>
                  <a:srgbClr val="FF0000"/>
                </a:solidFill>
                <a:latin typeface="Arial" panose="020B0604020202020204" pitchFamily="34" charset="0"/>
                <a:cs typeface="Arial" panose="020B0604020202020204" pitchFamily="34" charset="0"/>
              </a:rPr>
              <a:t>P4.2 – Task 02 - </a:t>
            </a:r>
            <a:r>
              <a:rPr lang="en-US" sz="1520" dirty="0">
                <a:solidFill>
                  <a:srgbClr val="FF0000"/>
                </a:solidFill>
                <a:latin typeface="Arial" panose="020B0604020202020204" pitchFamily="34" charset="0"/>
                <a:cs typeface="Arial" panose="020B0604020202020204" pitchFamily="34" charset="0"/>
              </a:rPr>
              <a:t>Create and describe a Flow chart for a given scenario within your project production pipeline to document the design model for the identified business system.</a:t>
            </a:r>
          </a:p>
          <a:p>
            <a:pPr marL="17463">
              <a:buClr>
                <a:srgbClr val="C00000"/>
              </a:buClr>
              <a:buSzPct val="80000"/>
            </a:pPr>
            <a:r>
              <a:rPr lang="en-US" sz="1520" b="1" dirty="0">
                <a:solidFill>
                  <a:srgbClr val="FF0000"/>
                </a:solidFill>
                <a:latin typeface="Arial" panose="020B0604020202020204" pitchFamily="34" charset="0"/>
                <a:cs typeface="Arial" panose="020B0604020202020204" pitchFamily="34" charset="0"/>
              </a:rPr>
              <a:t>P4.3 – Task 03 </a:t>
            </a:r>
            <a:r>
              <a:rPr lang="en-US" sz="1520" dirty="0">
                <a:solidFill>
                  <a:srgbClr val="FF0000"/>
                </a:solidFill>
                <a:latin typeface="Arial" panose="020B0604020202020204" pitchFamily="34" charset="0"/>
                <a:cs typeface="Arial" panose="020B0604020202020204" pitchFamily="34" charset="0"/>
              </a:rPr>
              <a:t>- Create and describe a Jackson Structure Chart for a given scenario within your completed program design to help describe the functions of a specific task.</a:t>
            </a:r>
          </a:p>
          <a:p>
            <a:pPr marL="17463">
              <a:buClr>
                <a:srgbClr val="C00000"/>
              </a:buClr>
              <a:buSzPct val="80000"/>
            </a:pPr>
            <a:r>
              <a:rPr lang="en-US" sz="1520" b="1" dirty="0">
                <a:solidFill>
                  <a:srgbClr val="FF0000"/>
                </a:solidFill>
                <a:latin typeface="Arial" panose="020B0604020202020204" pitchFamily="34" charset="0"/>
                <a:cs typeface="Arial" panose="020B0604020202020204" pitchFamily="34" charset="0"/>
              </a:rPr>
              <a:t>P4.4 – Task 04 - </a:t>
            </a:r>
            <a:r>
              <a:rPr lang="en-US" sz="1520" dirty="0">
                <a:solidFill>
                  <a:srgbClr val="FF0000"/>
                </a:solidFill>
                <a:latin typeface="Arial" panose="020B0604020202020204" pitchFamily="34" charset="0"/>
                <a:cs typeface="Arial" panose="020B0604020202020204" pitchFamily="34" charset="0"/>
              </a:rPr>
              <a:t>Create and describe a Static Data Entity Flow Diagram for a given scenario within your project production pipeline to document the design model for the identified business system.</a:t>
            </a:r>
          </a:p>
          <a:p>
            <a:pPr marL="17463">
              <a:buClr>
                <a:srgbClr val="C00000"/>
              </a:buClr>
              <a:buSzPct val="80000"/>
            </a:pPr>
            <a:r>
              <a:rPr lang="en-US" sz="1520" b="1" dirty="0">
                <a:solidFill>
                  <a:srgbClr val="FF0000"/>
                </a:solidFill>
                <a:latin typeface="Arial" panose="020B0604020202020204" pitchFamily="34" charset="0"/>
                <a:cs typeface="Arial" panose="020B0604020202020204" pitchFamily="34" charset="0"/>
              </a:rPr>
              <a:t>P4.5 – Task 05 - </a:t>
            </a:r>
            <a:r>
              <a:rPr lang="en-US" sz="1520" dirty="0">
                <a:solidFill>
                  <a:srgbClr val="FF0000"/>
                </a:solidFill>
                <a:latin typeface="Arial" panose="020B0604020202020204" pitchFamily="34" charset="0"/>
                <a:cs typeface="Arial" panose="020B0604020202020204" pitchFamily="34" charset="0"/>
              </a:rPr>
              <a:t>Create and describe a Hierarchical Tree Diagram for a given scenario within your project production pipeline to document the design model for the identified business system.</a:t>
            </a:r>
          </a:p>
          <a:p>
            <a:pPr marL="17463">
              <a:buClr>
                <a:srgbClr val="C00000"/>
              </a:buClr>
              <a:buSzPct val="80000"/>
            </a:pPr>
            <a:r>
              <a:rPr lang="en-US" sz="1520" b="1" dirty="0">
                <a:solidFill>
                  <a:srgbClr val="FF0000"/>
                </a:solidFill>
              </a:rPr>
              <a:t>P4.6 – Task 06 </a:t>
            </a:r>
            <a:r>
              <a:rPr lang="en-US" sz="1520" dirty="0">
                <a:solidFill>
                  <a:srgbClr val="FF0000"/>
                </a:solidFill>
              </a:rPr>
              <a:t>- Create and describe a Bubble Diagram for a given part of your system setup to document the design model for the identified business system.</a:t>
            </a:r>
          </a:p>
          <a:p>
            <a:pPr marL="17463">
              <a:buClr>
                <a:srgbClr val="C00000"/>
              </a:buClr>
              <a:buSzPct val="80000"/>
            </a:pPr>
            <a:r>
              <a:rPr lang="en-US" sz="1520" b="1" dirty="0">
                <a:solidFill>
                  <a:srgbClr val="FF0000"/>
                </a:solidFill>
              </a:rPr>
              <a:t>P4.7 – Task 07 </a:t>
            </a:r>
            <a:r>
              <a:rPr lang="en-US" sz="1520" dirty="0">
                <a:solidFill>
                  <a:srgbClr val="FF0000"/>
                </a:solidFill>
              </a:rPr>
              <a:t>- Create and describe an Entity Life History for a given part of your system event to document the design model for the identified business system.</a:t>
            </a:r>
          </a:p>
          <a:p>
            <a:r>
              <a:rPr lang="en-US" sz="1520" b="1" dirty="0">
                <a:solidFill>
                  <a:srgbClr val="FF0000"/>
                </a:solidFill>
                <a:latin typeface="Arial" panose="020B0604020202020204" pitchFamily="34" charset="0"/>
                <a:cs typeface="Arial" panose="020B0604020202020204" pitchFamily="34" charset="0"/>
              </a:rPr>
              <a:t>M2.1 – Task </a:t>
            </a:r>
            <a:r>
              <a:rPr lang="en-US" sz="1520" b="1" dirty="0" smtClean="0">
                <a:solidFill>
                  <a:srgbClr val="FF0000"/>
                </a:solidFill>
                <a:latin typeface="Arial" panose="020B0604020202020204" pitchFamily="34" charset="0"/>
                <a:cs typeface="Arial" panose="020B0604020202020204" pitchFamily="34" charset="0"/>
              </a:rPr>
              <a:t>08 </a:t>
            </a:r>
            <a:r>
              <a:rPr lang="en-US" sz="1520" dirty="0">
                <a:solidFill>
                  <a:srgbClr val="FF0000"/>
                </a:solidFill>
                <a:latin typeface="Arial" panose="020B0604020202020204" pitchFamily="34" charset="0"/>
                <a:cs typeface="Arial" panose="020B0604020202020204" pitchFamily="34" charset="0"/>
              </a:rPr>
              <a:t>- Describe each of the 7 models of a UML in terms of your clients system construction.</a:t>
            </a:r>
          </a:p>
          <a:p>
            <a:r>
              <a:rPr lang="en-US" sz="1520" b="1" dirty="0">
                <a:solidFill>
                  <a:srgbClr val="FF0000"/>
                </a:solidFill>
                <a:latin typeface="Arial" panose="020B0604020202020204" pitchFamily="34" charset="0"/>
                <a:cs typeface="Arial" panose="020B0604020202020204" pitchFamily="34" charset="0"/>
              </a:rPr>
              <a:t>M2.2 – Task </a:t>
            </a:r>
            <a:r>
              <a:rPr lang="en-US" sz="1520" b="1" dirty="0" smtClean="0">
                <a:solidFill>
                  <a:srgbClr val="FF0000"/>
                </a:solidFill>
                <a:latin typeface="Arial" panose="020B0604020202020204" pitchFamily="34" charset="0"/>
                <a:cs typeface="Arial" panose="020B0604020202020204" pitchFamily="34" charset="0"/>
              </a:rPr>
              <a:t>09 </a:t>
            </a:r>
            <a:r>
              <a:rPr lang="en-US" sz="1520" dirty="0">
                <a:solidFill>
                  <a:srgbClr val="FF0000"/>
                </a:solidFill>
                <a:latin typeface="Arial" panose="020B0604020202020204" pitchFamily="34" charset="0"/>
                <a:cs typeface="Arial" panose="020B0604020202020204" pitchFamily="34" charset="0"/>
              </a:rPr>
              <a:t>- Convert the design model from P4 into a set of UML diagrams which must include at least one Use case diagram, one activity diagram and two interaction diagrams</a:t>
            </a:r>
            <a:r>
              <a:rPr lang="en-US" sz="1520" dirty="0" smtClean="0">
                <a:solidFill>
                  <a:srgbClr val="FF0000"/>
                </a:solidFill>
                <a:latin typeface="Arial" panose="020B0604020202020204" pitchFamily="34" charset="0"/>
                <a:cs typeface="Arial" panose="020B0604020202020204" pitchFamily="34" charset="0"/>
              </a:rPr>
              <a:t>.</a:t>
            </a:r>
            <a:endParaRPr lang="en-US" sz="1520" dirty="0" smtClean="0">
              <a:solidFill>
                <a:srgbClr val="FF0000"/>
              </a:solidFill>
            </a:endParaRPr>
          </a:p>
          <a:p>
            <a:pPr marL="17463">
              <a:buClr>
                <a:srgbClr val="C00000"/>
              </a:buClr>
              <a:buSzPct val="80000"/>
            </a:pPr>
            <a:r>
              <a:rPr lang="en-US" sz="1520" b="1" dirty="0" smtClean="0">
                <a:solidFill>
                  <a:srgbClr val="FF0000"/>
                </a:solidFill>
              </a:rPr>
              <a:t>D1.1 </a:t>
            </a:r>
            <a:r>
              <a:rPr lang="en-US" sz="1520" b="1" dirty="0">
                <a:solidFill>
                  <a:srgbClr val="FF0000"/>
                </a:solidFill>
              </a:rPr>
              <a:t>– Task </a:t>
            </a:r>
            <a:r>
              <a:rPr lang="en-US" sz="1520" b="1" dirty="0" smtClean="0">
                <a:solidFill>
                  <a:srgbClr val="FF0000"/>
                </a:solidFill>
              </a:rPr>
              <a:t>10 </a:t>
            </a:r>
            <a:r>
              <a:rPr lang="en-US" sz="1520" dirty="0">
                <a:solidFill>
                  <a:srgbClr val="FF0000"/>
                </a:solidFill>
              </a:rPr>
              <a:t>– Create a Report, Presentation or recorded Video of your UML Design Models with examples.</a:t>
            </a:r>
          </a:p>
          <a:p>
            <a:pPr marL="17463">
              <a:buClr>
                <a:srgbClr val="C00000"/>
              </a:buClr>
              <a:buSzPct val="80000"/>
            </a:pPr>
            <a:r>
              <a:rPr lang="en-US" sz="1520" b="1" dirty="0">
                <a:solidFill>
                  <a:srgbClr val="FF0000"/>
                </a:solidFill>
              </a:rPr>
              <a:t>D1.2 – Task </a:t>
            </a:r>
            <a:r>
              <a:rPr lang="en-US" sz="1520" b="1" dirty="0" smtClean="0">
                <a:solidFill>
                  <a:srgbClr val="FF0000"/>
                </a:solidFill>
              </a:rPr>
              <a:t>11 </a:t>
            </a:r>
            <a:r>
              <a:rPr lang="en-US" sz="1520" dirty="0">
                <a:solidFill>
                  <a:srgbClr val="FF0000"/>
                </a:solidFill>
              </a:rPr>
              <a:t>- Present your Design Model to two clients, internal and external with a witness statement as evidence of their delivery.</a:t>
            </a:r>
          </a:p>
          <a:p>
            <a:pPr marL="17463">
              <a:buClr>
                <a:srgbClr val="C00000"/>
              </a:buClr>
              <a:buSzPct val="80000"/>
            </a:pPr>
            <a:r>
              <a:rPr lang="en-US" sz="1520" b="1" dirty="0">
                <a:solidFill>
                  <a:srgbClr val="FF0000"/>
                </a:solidFill>
              </a:rPr>
              <a:t>D1.3 – Task </a:t>
            </a:r>
            <a:r>
              <a:rPr lang="en-US" sz="1520" b="1" dirty="0" smtClean="0">
                <a:solidFill>
                  <a:srgbClr val="FF0000"/>
                </a:solidFill>
              </a:rPr>
              <a:t>12 </a:t>
            </a:r>
            <a:r>
              <a:rPr lang="en-US" sz="1520" dirty="0">
                <a:solidFill>
                  <a:srgbClr val="FF0000"/>
                </a:solidFill>
              </a:rPr>
              <a:t>- Evaluate the design model for the identified business system against original business requirements</a:t>
            </a:r>
          </a:p>
        </p:txBody>
      </p:sp>
      <p:sp>
        <p:nvSpPr>
          <p:cNvPr id="9" name="Title 2"/>
          <p:cNvSpPr>
            <a:spLocks noGrp="1"/>
          </p:cNvSpPr>
          <p:nvPr>
            <p:ph type="title"/>
          </p:nvPr>
        </p:nvSpPr>
        <p:spPr>
          <a:xfrm>
            <a:off x="70266" y="72008"/>
            <a:ext cx="7670086" cy="548680"/>
          </a:xfrm>
        </p:spPr>
        <p:txBody>
          <a:bodyPr>
            <a:noAutofit/>
          </a:bodyPr>
          <a:lstStyle/>
          <a:p>
            <a:r>
              <a:rPr lang="en-US" sz="4000" dirty="0" smtClean="0"/>
              <a:t>LO3 – Assessment Criteria</a:t>
            </a:r>
            <a:endParaRPr lang="en-GB" sz="4000" dirty="0"/>
          </a:p>
        </p:txBody>
      </p:sp>
    </p:spTree>
    <p:extLst>
      <p:ext uri="{BB962C8B-B14F-4D97-AF65-F5344CB8AC3E}">
        <p14:creationId xmlns:p14="http://schemas.microsoft.com/office/powerpoint/2010/main" val="3658556521"/>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43198" y="1052736"/>
            <a:ext cx="8786520" cy="5863144"/>
          </a:xfrm>
          <a:prstGeom prst="rect">
            <a:avLst/>
          </a:prstGeom>
        </p:spPr>
        <p:txBody>
          <a:bodyPr wrap="square">
            <a:spAutoFit/>
          </a:bodyPr>
          <a:lstStyle/>
          <a:p>
            <a:r>
              <a:rPr lang="en-US" sz="2460" b="1" dirty="0"/>
              <a:t>LO3 Be able to develop and document models for business systems. </a:t>
            </a:r>
            <a:endParaRPr lang="en-US" sz="2460" dirty="0"/>
          </a:p>
          <a:p>
            <a:r>
              <a:rPr lang="en-US" sz="2460" b="1" dirty="0"/>
              <a:t>P4: </a:t>
            </a:r>
            <a:r>
              <a:rPr lang="en-US" sz="2460" dirty="0"/>
              <a:t>Learners must use the three view approach covering functionality, static data and events to provide a suitable design model of the requirements for a specified business system which may be that used for P2 and P3. </a:t>
            </a:r>
          </a:p>
          <a:p>
            <a:r>
              <a:rPr lang="en-US" sz="2460" b="1" dirty="0"/>
              <a:t>M2: </a:t>
            </a:r>
            <a:r>
              <a:rPr lang="en-US" sz="2460" dirty="0"/>
              <a:t>Learners should convert the design model from P4 into a set of UML diagrams which must include at least one Use case diagram, one activity diagram and two interaction diagrams. </a:t>
            </a:r>
          </a:p>
          <a:p>
            <a:r>
              <a:rPr lang="en-US" sz="2460" b="1" dirty="0"/>
              <a:t>D1: </a:t>
            </a:r>
            <a:r>
              <a:rPr lang="en-US" sz="2460" dirty="0"/>
              <a:t>Learners must communicate their design model to at least two stakeholders, one internal and one external. The communication can take the form of a report, a detailed presentation with comprehensive speaker notes or a video presentation. </a:t>
            </a:r>
            <a:endParaRPr lang="en-GB" sz="2460" dirty="0">
              <a:solidFill>
                <a:srgbClr val="FF0000"/>
              </a:solidFill>
            </a:endParaRPr>
          </a:p>
        </p:txBody>
      </p:sp>
      <p:sp>
        <p:nvSpPr>
          <p:cNvPr id="8" name="Title 2"/>
          <p:cNvSpPr>
            <a:spLocks noGrp="1"/>
          </p:cNvSpPr>
          <p:nvPr>
            <p:ph type="title"/>
          </p:nvPr>
        </p:nvSpPr>
        <p:spPr>
          <a:xfrm>
            <a:off x="70266" y="72008"/>
            <a:ext cx="8859452" cy="548680"/>
          </a:xfrm>
        </p:spPr>
        <p:txBody>
          <a:bodyPr>
            <a:noAutofit/>
          </a:bodyPr>
          <a:lstStyle/>
          <a:p>
            <a:r>
              <a:rPr lang="en-US" sz="3600" dirty="0" smtClean="0"/>
              <a:t>Assessment Criteria</a:t>
            </a:r>
            <a:endParaRPr lang="en-GB" sz="3600" dirty="0"/>
          </a:p>
        </p:txBody>
      </p:sp>
    </p:spTree>
    <p:extLst>
      <p:ext uri="{BB962C8B-B14F-4D97-AF65-F5344CB8AC3E}">
        <p14:creationId xmlns:p14="http://schemas.microsoft.com/office/powerpoint/2010/main" val="939527307"/>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61444" y="1052736"/>
            <a:ext cx="5130636" cy="5559984"/>
          </a:xfrm>
          <a:prstGeom prst="rect">
            <a:avLst/>
          </a:prstGeom>
        </p:spPr>
        <p:txBody>
          <a:bodyPr wrap="square">
            <a:spAutoFit/>
          </a:bodyPr>
          <a:lstStyle/>
          <a:p>
            <a:pPr>
              <a:buClr>
                <a:srgbClr val="C00000"/>
              </a:buClr>
              <a:buSzPct val="80000"/>
            </a:pPr>
            <a:r>
              <a:rPr lang="en-US" sz="1870" b="1" dirty="0"/>
              <a:t>3.1 The three view approach, i.e.:</a:t>
            </a:r>
          </a:p>
          <a:p>
            <a:pPr marL="285750" indent="-285750">
              <a:buClr>
                <a:srgbClr val="C00000"/>
              </a:buClr>
              <a:buSzPct val="80000"/>
              <a:buFont typeface="Arial" panose="020B0604020202020204" pitchFamily="34" charset="0"/>
              <a:buChar char="►"/>
            </a:pPr>
            <a:r>
              <a:rPr lang="en-US" sz="1870" dirty="0" smtClean="0"/>
              <a:t>Functionality</a:t>
            </a:r>
            <a:r>
              <a:rPr lang="en-US" sz="1870" dirty="0"/>
              <a:t>:</a:t>
            </a:r>
          </a:p>
          <a:p>
            <a:pPr marL="627063" indent="-285750">
              <a:buClr>
                <a:srgbClr val="C00000"/>
              </a:buClr>
              <a:buSzPct val="100000"/>
              <a:buFont typeface="Wingdings" panose="05000000000000000000" pitchFamily="2" charset="2"/>
              <a:buChar char="§"/>
            </a:pPr>
            <a:r>
              <a:rPr lang="en-US" sz="1870" dirty="0" smtClean="0"/>
              <a:t>Data </a:t>
            </a:r>
            <a:r>
              <a:rPr lang="en-US" sz="1870" dirty="0"/>
              <a:t>flow diagrams (DFDs)</a:t>
            </a:r>
          </a:p>
          <a:p>
            <a:pPr marL="627063" indent="-285750">
              <a:buClr>
                <a:srgbClr val="C00000"/>
              </a:buClr>
              <a:buSzPct val="100000"/>
              <a:buFont typeface="Wingdings" panose="05000000000000000000" pitchFamily="2" charset="2"/>
              <a:buChar char="§"/>
            </a:pPr>
            <a:r>
              <a:rPr lang="en-US" sz="1870" dirty="0" smtClean="0"/>
              <a:t>Flow </a:t>
            </a:r>
            <a:r>
              <a:rPr lang="en-US" sz="1870" dirty="0"/>
              <a:t>charts</a:t>
            </a:r>
          </a:p>
          <a:p>
            <a:pPr marL="627063" indent="-285750">
              <a:buClr>
                <a:srgbClr val="C00000"/>
              </a:buClr>
              <a:buSzPct val="100000"/>
              <a:buFont typeface="Wingdings" panose="05000000000000000000" pitchFamily="2" charset="2"/>
              <a:buChar char="§"/>
            </a:pPr>
            <a:r>
              <a:rPr lang="en-US" sz="1870" dirty="0" smtClean="0"/>
              <a:t>Jackson </a:t>
            </a:r>
            <a:r>
              <a:rPr lang="en-US" sz="1870" dirty="0"/>
              <a:t>Structure Chart</a:t>
            </a:r>
          </a:p>
          <a:p>
            <a:pPr marL="285750" indent="-285750">
              <a:buClr>
                <a:srgbClr val="C00000"/>
              </a:buClr>
              <a:buSzPct val="80000"/>
              <a:buFont typeface="Arial" panose="020B0604020202020204" pitchFamily="34" charset="0"/>
              <a:buChar char="►"/>
            </a:pPr>
            <a:r>
              <a:rPr lang="en-US" sz="1870" dirty="0" smtClean="0"/>
              <a:t>Static </a:t>
            </a:r>
            <a:r>
              <a:rPr lang="en-US" sz="1870" dirty="0"/>
              <a:t>data:</a:t>
            </a:r>
          </a:p>
          <a:p>
            <a:pPr marL="627063" indent="-285750">
              <a:buClr>
                <a:srgbClr val="C00000"/>
              </a:buClr>
              <a:buSzPct val="100000"/>
              <a:buFont typeface="Wingdings" panose="05000000000000000000" pitchFamily="2" charset="2"/>
              <a:buChar char="§"/>
            </a:pPr>
            <a:r>
              <a:rPr lang="en-US" sz="1870" dirty="0" smtClean="0"/>
              <a:t>Entity </a:t>
            </a:r>
            <a:r>
              <a:rPr lang="en-US" sz="1870" dirty="0"/>
              <a:t>Relationship Diagram (ERD)</a:t>
            </a:r>
          </a:p>
          <a:p>
            <a:pPr marL="627063" indent="-285750">
              <a:buClr>
                <a:srgbClr val="C00000"/>
              </a:buClr>
              <a:buSzPct val="100000"/>
              <a:buFont typeface="Wingdings" panose="05000000000000000000" pitchFamily="2" charset="2"/>
              <a:buChar char="§"/>
            </a:pPr>
            <a:r>
              <a:rPr lang="en-US" sz="1870" dirty="0" smtClean="0"/>
              <a:t>Hierarchical </a:t>
            </a:r>
            <a:r>
              <a:rPr lang="en-US" sz="1870" dirty="0"/>
              <a:t>tree diagram</a:t>
            </a:r>
          </a:p>
          <a:p>
            <a:pPr marL="627063" indent="-285750">
              <a:buClr>
                <a:srgbClr val="C00000"/>
              </a:buClr>
              <a:buSzPct val="100000"/>
              <a:buFont typeface="Wingdings" panose="05000000000000000000" pitchFamily="2" charset="2"/>
              <a:buChar char="§"/>
            </a:pPr>
            <a:r>
              <a:rPr lang="en-US" sz="1870" dirty="0" smtClean="0"/>
              <a:t>Bubble </a:t>
            </a:r>
            <a:r>
              <a:rPr lang="en-US" sz="1870" dirty="0"/>
              <a:t>diagram</a:t>
            </a:r>
          </a:p>
          <a:p>
            <a:pPr marL="285750" indent="-285750">
              <a:buClr>
                <a:srgbClr val="C00000"/>
              </a:buClr>
              <a:buSzPct val="80000"/>
              <a:buFont typeface="Arial" panose="020B0604020202020204" pitchFamily="34" charset="0"/>
              <a:buChar char="►"/>
            </a:pPr>
            <a:r>
              <a:rPr lang="en-US" sz="1870" dirty="0" smtClean="0"/>
              <a:t>Events</a:t>
            </a:r>
            <a:r>
              <a:rPr lang="en-US" sz="1870" dirty="0"/>
              <a:t>:</a:t>
            </a:r>
          </a:p>
          <a:p>
            <a:pPr marL="627063" indent="-285750">
              <a:buClr>
                <a:srgbClr val="C00000"/>
              </a:buClr>
              <a:buSzPct val="100000"/>
              <a:buFont typeface="Wingdings" panose="05000000000000000000" pitchFamily="2" charset="2"/>
              <a:buChar char="§"/>
            </a:pPr>
            <a:r>
              <a:rPr lang="en-US" sz="1870" dirty="0" smtClean="0"/>
              <a:t>Entity </a:t>
            </a:r>
            <a:r>
              <a:rPr lang="en-US" sz="1870" dirty="0"/>
              <a:t>Life History (ELH)</a:t>
            </a:r>
          </a:p>
          <a:p>
            <a:pPr>
              <a:buClr>
                <a:srgbClr val="C00000"/>
              </a:buClr>
              <a:buSzPct val="80000"/>
            </a:pPr>
            <a:r>
              <a:rPr lang="en-US" sz="1870" b="1" dirty="0"/>
              <a:t>3.2 Unified Modelling Language (UML) i.e.:</a:t>
            </a:r>
          </a:p>
          <a:p>
            <a:pPr marL="285750" indent="-285750">
              <a:buClr>
                <a:srgbClr val="C00000"/>
              </a:buClr>
              <a:buSzPct val="80000"/>
              <a:buFont typeface="Arial" panose="020B0604020202020204" pitchFamily="34" charset="0"/>
              <a:buChar char="►"/>
            </a:pPr>
            <a:r>
              <a:rPr lang="en-US" sz="1870" dirty="0" smtClean="0"/>
              <a:t>Use </a:t>
            </a:r>
            <a:r>
              <a:rPr lang="en-US" sz="1870" dirty="0"/>
              <a:t>case diagram</a:t>
            </a:r>
          </a:p>
          <a:p>
            <a:pPr marL="285750" indent="-285750">
              <a:buClr>
                <a:srgbClr val="C00000"/>
              </a:buClr>
              <a:buSzPct val="80000"/>
              <a:buFont typeface="Arial" panose="020B0604020202020204" pitchFamily="34" charset="0"/>
              <a:buChar char="►"/>
            </a:pPr>
            <a:r>
              <a:rPr lang="en-US" sz="1870" dirty="0" smtClean="0"/>
              <a:t>Activity </a:t>
            </a:r>
            <a:r>
              <a:rPr lang="en-US" sz="1870" dirty="0"/>
              <a:t>diagram</a:t>
            </a:r>
          </a:p>
          <a:p>
            <a:pPr marL="285750" indent="-285750">
              <a:buClr>
                <a:srgbClr val="C00000"/>
              </a:buClr>
              <a:buSzPct val="80000"/>
              <a:buFont typeface="Arial" panose="020B0604020202020204" pitchFamily="34" charset="0"/>
              <a:buChar char="►"/>
            </a:pPr>
            <a:r>
              <a:rPr lang="en-US" sz="1870" dirty="0" smtClean="0"/>
              <a:t>Interaction </a:t>
            </a:r>
            <a:r>
              <a:rPr lang="en-US" sz="1870" dirty="0"/>
              <a:t>diagram:</a:t>
            </a:r>
          </a:p>
          <a:p>
            <a:pPr marL="627063" indent="-285750">
              <a:buClr>
                <a:srgbClr val="C00000"/>
              </a:buClr>
              <a:buSzPct val="100000"/>
              <a:buFont typeface="Wingdings" panose="05000000000000000000" pitchFamily="2" charset="2"/>
              <a:buChar char="§"/>
            </a:pPr>
            <a:r>
              <a:rPr lang="en-US" sz="1870" dirty="0" smtClean="0"/>
              <a:t>Sequence </a:t>
            </a:r>
            <a:r>
              <a:rPr lang="en-US" sz="1870" dirty="0"/>
              <a:t>diagram</a:t>
            </a:r>
          </a:p>
          <a:p>
            <a:pPr marL="627063" indent="-285750">
              <a:buClr>
                <a:srgbClr val="C00000"/>
              </a:buClr>
              <a:buSzPct val="100000"/>
              <a:buFont typeface="Wingdings" panose="05000000000000000000" pitchFamily="2" charset="2"/>
              <a:buChar char="§"/>
            </a:pPr>
            <a:r>
              <a:rPr lang="en-US" sz="1870" dirty="0" smtClean="0"/>
              <a:t>Communication </a:t>
            </a:r>
            <a:r>
              <a:rPr lang="en-US" sz="1870" dirty="0"/>
              <a:t>diagram</a:t>
            </a:r>
          </a:p>
          <a:p>
            <a:pPr marL="627063" indent="-285750">
              <a:buClr>
                <a:srgbClr val="C00000"/>
              </a:buClr>
              <a:buSzPct val="100000"/>
              <a:buFont typeface="Wingdings" panose="05000000000000000000" pitchFamily="2" charset="2"/>
              <a:buChar char="§"/>
            </a:pPr>
            <a:r>
              <a:rPr lang="en-US" sz="1870" dirty="0" smtClean="0"/>
              <a:t>Timing </a:t>
            </a:r>
            <a:r>
              <a:rPr lang="en-US" sz="1870" dirty="0"/>
              <a:t>diagram</a:t>
            </a:r>
          </a:p>
          <a:p>
            <a:pPr marL="627063" indent="-285750">
              <a:buClr>
                <a:srgbClr val="C00000"/>
              </a:buClr>
              <a:buSzPct val="100000"/>
              <a:buFont typeface="Wingdings" panose="05000000000000000000" pitchFamily="2" charset="2"/>
              <a:buChar char="§"/>
            </a:pPr>
            <a:r>
              <a:rPr lang="en-US" sz="1870" dirty="0" smtClean="0"/>
              <a:t>Interaction </a:t>
            </a:r>
            <a:r>
              <a:rPr lang="en-US" sz="1870" dirty="0"/>
              <a:t>overview diagram</a:t>
            </a:r>
            <a:endParaRPr lang="en-US" sz="1870" dirty="0" smtClean="0">
              <a:solidFill>
                <a:srgbClr val="FF0000"/>
              </a:solidFill>
            </a:endParaRPr>
          </a:p>
        </p:txBody>
      </p:sp>
      <p:sp>
        <p:nvSpPr>
          <p:cNvPr id="9" name="Title 2"/>
          <p:cNvSpPr>
            <a:spLocks noGrp="1"/>
          </p:cNvSpPr>
          <p:nvPr>
            <p:ph type="title"/>
          </p:nvPr>
        </p:nvSpPr>
        <p:spPr>
          <a:xfrm>
            <a:off x="70266" y="72008"/>
            <a:ext cx="7670086" cy="548680"/>
          </a:xfrm>
        </p:spPr>
        <p:txBody>
          <a:bodyPr>
            <a:noAutofit/>
          </a:bodyPr>
          <a:lstStyle/>
          <a:p>
            <a:r>
              <a:rPr lang="en-US" sz="3600" dirty="0" smtClean="0"/>
              <a:t>LO3 – Teaching Content</a:t>
            </a:r>
            <a:endParaRPr lang="en-GB" sz="3600" dirty="0"/>
          </a:p>
        </p:txBody>
      </p:sp>
      <p:pic>
        <p:nvPicPr>
          <p:cNvPr id="12290" name="Picture 2" descr="An entity life history for the &quot;Bank Account&quot; entit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052736"/>
            <a:ext cx="3672408" cy="224425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940152" y="3316646"/>
            <a:ext cx="2326278" cy="369332"/>
          </a:xfrm>
          <a:prstGeom prst="rect">
            <a:avLst/>
          </a:prstGeom>
          <a:noFill/>
        </p:spPr>
        <p:txBody>
          <a:bodyPr wrap="none" rtlCol="0">
            <a:spAutoFit/>
          </a:bodyPr>
          <a:lstStyle/>
          <a:p>
            <a:r>
              <a:rPr lang="en-IE" dirty="0" smtClean="0"/>
              <a:t>An Entity Life History</a:t>
            </a:r>
            <a:endParaRPr lang="en-GB" dirty="0"/>
          </a:p>
        </p:txBody>
      </p:sp>
      <p:pic>
        <p:nvPicPr>
          <p:cNvPr id="12292" name="Picture 4" descr="Image result for dfd of an information syste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2080" y="3720034"/>
            <a:ext cx="3672408" cy="245982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4788024" y="6179854"/>
            <a:ext cx="4160113" cy="369332"/>
          </a:xfrm>
          <a:prstGeom prst="rect">
            <a:avLst/>
          </a:prstGeom>
          <a:noFill/>
        </p:spPr>
        <p:txBody>
          <a:bodyPr wrap="none" rtlCol="0">
            <a:spAutoFit/>
          </a:bodyPr>
          <a:lstStyle/>
          <a:p>
            <a:r>
              <a:rPr lang="en-IE" dirty="0" smtClean="0"/>
              <a:t>DFD of a Student Registration Process</a:t>
            </a:r>
            <a:endParaRPr lang="en-GB" dirty="0"/>
          </a:p>
        </p:txBody>
      </p:sp>
    </p:spTree>
    <p:extLst>
      <p:ext uri="{BB962C8B-B14F-4D97-AF65-F5344CB8AC3E}">
        <p14:creationId xmlns:p14="http://schemas.microsoft.com/office/powerpoint/2010/main" val="2866063489"/>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a:spLocks noGrp="1"/>
          </p:cNvSpPr>
          <p:nvPr>
            <p:ph type="title"/>
          </p:nvPr>
        </p:nvSpPr>
        <p:spPr>
          <a:xfrm>
            <a:off x="70266" y="72008"/>
            <a:ext cx="7670086" cy="548680"/>
          </a:xfrm>
        </p:spPr>
        <p:txBody>
          <a:bodyPr>
            <a:noAutofit/>
          </a:bodyPr>
          <a:lstStyle/>
          <a:p>
            <a:r>
              <a:rPr lang="en-US" sz="4000" dirty="0" smtClean="0"/>
              <a:t>LO3 – Assessment Guidance</a:t>
            </a:r>
            <a:endParaRPr lang="en-GB" sz="4000" dirty="0"/>
          </a:p>
        </p:txBody>
      </p:sp>
      <p:graphicFrame>
        <p:nvGraphicFramePr>
          <p:cNvPr id="4" name="Table 3"/>
          <p:cNvGraphicFramePr>
            <a:graphicFrameLocks noGrp="1"/>
          </p:cNvGraphicFramePr>
          <p:nvPr>
            <p:extLst>
              <p:ext uri="{D42A27DB-BD31-4B8C-83A1-F6EECF244321}">
                <p14:modId xmlns:p14="http://schemas.microsoft.com/office/powerpoint/2010/main" val="2926043782"/>
              </p:ext>
            </p:extLst>
          </p:nvPr>
        </p:nvGraphicFramePr>
        <p:xfrm>
          <a:off x="161444" y="1088856"/>
          <a:ext cx="8811394" cy="5508496"/>
        </p:xfrm>
        <a:graphic>
          <a:graphicData uri="http://schemas.openxmlformats.org/drawingml/2006/table">
            <a:tbl>
              <a:tblPr firstRow="1" bandRow="1">
                <a:tableStyleId>{5C22544A-7EE6-4342-B048-85BDC9FD1C3A}</a:tableStyleId>
              </a:tblPr>
              <a:tblGrid>
                <a:gridCol w="2106300"/>
                <a:gridCol w="6705094"/>
              </a:tblGrid>
              <a:tr h="103284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baseline="0" dirty="0" smtClean="0">
                          <a:solidFill>
                            <a:schemeClr val="lt1"/>
                          </a:solidFill>
                          <a:latin typeface="Arial" panose="020B0604020202020204" pitchFamily="34" charset="0"/>
                          <a:ea typeface="+mn-ea"/>
                          <a:cs typeface="Arial" panose="020B0604020202020204" pitchFamily="34" charset="0"/>
                        </a:rPr>
                        <a:t>Meaningful employer involvement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baseline="0" dirty="0" smtClean="0">
                          <a:solidFill>
                            <a:schemeClr val="lt1"/>
                          </a:solidFill>
                          <a:latin typeface="Arial" panose="020B0604020202020204" pitchFamily="34" charset="0"/>
                          <a:ea typeface="+mn-ea"/>
                          <a:cs typeface="Arial" panose="020B0604020202020204" pitchFamily="34" charset="0"/>
                        </a:rPr>
                        <a:t>Suggestion/ideas for </a:t>
                      </a:r>
                      <a:r>
                        <a:rPr kumimoji="0" lang="en-US" sz="2000" b="0" i="0" u="none" strike="noStrike" kern="1200" baseline="0" dirty="0" err="1" smtClean="0">
                          <a:solidFill>
                            <a:schemeClr val="lt1"/>
                          </a:solidFill>
                          <a:latin typeface="Arial" panose="020B0604020202020204" pitchFamily="34" charset="0"/>
                          <a:ea typeface="+mn-ea"/>
                          <a:cs typeface="Arial" panose="020B0604020202020204" pitchFamily="34" charset="0"/>
                        </a:rPr>
                        <a:t>centres</a:t>
                      </a:r>
                      <a:r>
                        <a:rPr kumimoji="0" lang="en-US" sz="2000" b="0" i="0" u="none" strike="noStrike" kern="1200" baseline="0" dirty="0" smtClean="0">
                          <a:solidFill>
                            <a:schemeClr val="lt1"/>
                          </a:solidFill>
                          <a:latin typeface="Arial" panose="020B0604020202020204" pitchFamily="34" charset="0"/>
                          <a:ea typeface="+mn-ea"/>
                          <a:cs typeface="Arial" panose="020B0604020202020204" pitchFamily="34" charset="0"/>
                        </a:rPr>
                        <a:t> when delivering this unit 	</a:t>
                      </a:r>
                    </a:p>
                  </a:txBody>
                  <a:tcPr/>
                </a:tc>
              </a:tr>
              <a:tr h="4475653">
                <a:tc>
                  <a:txBody>
                    <a:bodyPr/>
                    <a:lstStyle/>
                    <a:p>
                      <a:r>
                        <a:rPr lang="en-US" sz="2000" dirty="0" smtClean="0">
                          <a:latin typeface="Arial" panose="020B0604020202020204" pitchFamily="34" charset="0"/>
                          <a:cs typeface="Arial" panose="020B0604020202020204" pitchFamily="34" charset="0"/>
                        </a:rPr>
                        <a:t>3. Learners take one or more units delivered or co-delivered by an industry practitioner(s). This could take the form of master classes or guest lectures.</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The systems analyst could provide insight into the importance of the various elements of the systems development and their strengths and weaknesses. Learners could be given examples of documentation, questions and answers from real projects, and be shown how they are interpreted. It is important learners are taught about the positive, where it worked and the disaster where they did not. This helps learners to understand that this is not an exact science but each project has its own difficulties and triumphs. The systems analyst could also provide examples of the use of documentation to record the findings of the investigations and to create the logical and physical design, including stories of successes and failures.</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3727543006"/>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179512" y="1052513"/>
            <a:ext cx="8712968" cy="5544839"/>
          </a:xfrm>
        </p:spPr>
        <p:txBody>
          <a:bodyPr numCol="1">
            <a:noAutofit/>
          </a:bodyPr>
          <a:lstStyle/>
          <a:p>
            <a:pPr marL="285750" indent="-285750">
              <a:spcAft>
                <a:spcPts val="0"/>
              </a:spcAft>
              <a:buClr>
                <a:srgbClr val="C00000"/>
              </a:buClr>
              <a:buSzPct val="80000"/>
              <a:buFont typeface="Arial" panose="020B0604020202020204" pitchFamily="34" charset="0"/>
              <a:buChar char="►"/>
            </a:pPr>
            <a:r>
              <a:rPr lang="en-US" sz="1550" dirty="0">
                <a:latin typeface="Arial" panose="020B0604020202020204" pitchFamily="34" charset="0"/>
                <a:cs typeface="Arial" panose="020B0604020202020204" pitchFamily="34" charset="0"/>
              </a:rPr>
              <a:t>For this section of the project you will design data models for the solution to the scenario  problem and document these. You are expected to be able to construct these with some degree of accuracy, but not perfectly. The three view approach is to tackle the three stages with a different design level. For P4 you will need to explain these and then then deign each.</a:t>
            </a:r>
          </a:p>
          <a:p>
            <a:pPr marL="285750" indent="-285750">
              <a:spcAft>
                <a:spcPts val="0"/>
              </a:spcAft>
              <a:buClr>
                <a:srgbClr val="C00000"/>
              </a:buClr>
              <a:buSzPct val="80000"/>
              <a:buFont typeface="Arial" panose="020B0604020202020204" pitchFamily="34" charset="0"/>
              <a:buChar char="►"/>
            </a:pPr>
            <a:r>
              <a:rPr lang="en-US" sz="1550" b="1" dirty="0" smtClean="0">
                <a:latin typeface="Arial" panose="020B0604020202020204" pitchFamily="34" charset="0"/>
                <a:cs typeface="Arial" panose="020B0604020202020204" pitchFamily="34" charset="0"/>
              </a:rPr>
              <a:t>Functionality:</a:t>
            </a:r>
          </a:p>
          <a:p>
            <a:pPr marL="627063" indent="-285750">
              <a:spcAft>
                <a:spcPts val="0"/>
              </a:spcAft>
              <a:buClr>
                <a:srgbClr val="C00000"/>
              </a:buClr>
              <a:buSzPct val="100000"/>
              <a:buFont typeface="Wingdings" panose="05000000000000000000" pitchFamily="2" charset="2"/>
              <a:buChar char="§"/>
            </a:pPr>
            <a:r>
              <a:rPr lang="en-US" sz="1550" dirty="0" smtClean="0">
                <a:latin typeface="Arial" panose="020B0604020202020204" pitchFamily="34" charset="0"/>
                <a:cs typeface="Arial" panose="020B0604020202020204" pitchFamily="34" charset="0"/>
              </a:rPr>
              <a:t>Data flow diagrams (DFDs)</a:t>
            </a:r>
          </a:p>
          <a:p>
            <a:pPr marL="627063" indent="-285750">
              <a:spcAft>
                <a:spcPts val="0"/>
              </a:spcAft>
              <a:buClr>
                <a:srgbClr val="C00000"/>
              </a:buClr>
              <a:buSzPct val="100000"/>
              <a:buFont typeface="Wingdings" panose="05000000000000000000" pitchFamily="2" charset="2"/>
              <a:buChar char="§"/>
            </a:pPr>
            <a:r>
              <a:rPr lang="en-US" sz="1550" dirty="0" smtClean="0">
                <a:latin typeface="Arial" panose="020B0604020202020204" pitchFamily="34" charset="0"/>
                <a:cs typeface="Arial" panose="020B0604020202020204" pitchFamily="34" charset="0"/>
              </a:rPr>
              <a:t>Flow charts</a:t>
            </a:r>
          </a:p>
          <a:p>
            <a:pPr marL="627063" indent="-285750">
              <a:spcAft>
                <a:spcPts val="0"/>
              </a:spcAft>
              <a:buClr>
                <a:srgbClr val="C00000"/>
              </a:buClr>
              <a:buSzPct val="100000"/>
              <a:buFont typeface="Wingdings" panose="05000000000000000000" pitchFamily="2" charset="2"/>
              <a:buChar char="§"/>
            </a:pPr>
            <a:r>
              <a:rPr lang="en-US" sz="1550" dirty="0" smtClean="0">
                <a:latin typeface="Arial" panose="020B0604020202020204" pitchFamily="34" charset="0"/>
                <a:cs typeface="Arial" panose="020B0604020202020204" pitchFamily="34" charset="0"/>
              </a:rPr>
              <a:t>Jackson </a:t>
            </a:r>
            <a:r>
              <a:rPr lang="en-US" sz="1550" dirty="0">
                <a:latin typeface="Arial" panose="020B0604020202020204" pitchFamily="34" charset="0"/>
                <a:cs typeface="Arial" panose="020B0604020202020204" pitchFamily="34" charset="0"/>
              </a:rPr>
              <a:t>Structure </a:t>
            </a:r>
            <a:r>
              <a:rPr lang="en-US" sz="1550" dirty="0" smtClean="0">
                <a:latin typeface="Arial" panose="020B0604020202020204" pitchFamily="34" charset="0"/>
                <a:cs typeface="Arial" panose="020B0604020202020204" pitchFamily="34" charset="0"/>
              </a:rPr>
              <a:t>Chart</a:t>
            </a:r>
            <a:endParaRPr lang="en-US" sz="1550" dirty="0">
              <a:latin typeface="Arial" panose="020B0604020202020204" pitchFamily="34" charset="0"/>
              <a:cs typeface="Arial" panose="020B0604020202020204" pitchFamily="34" charset="0"/>
            </a:endParaRPr>
          </a:p>
          <a:p>
            <a:pPr marL="314325" indent="-285750">
              <a:spcAft>
                <a:spcPts val="0"/>
              </a:spcAft>
              <a:buClr>
                <a:srgbClr val="C00000"/>
              </a:buClr>
              <a:buSzPct val="80000"/>
              <a:buFont typeface="Arial" panose="020B0604020202020204" pitchFamily="34" charset="0"/>
              <a:buChar char="►"/>
            </a:pPr>
            <a:r>
              <a:rPr lang="en-US" sz="1550" dirty="0" smtClean="0">
                <a:latin typeface="Arial" panose="020B0604020202020204" pitchFamily="34" charset="0"/>
                <a:cs typeface="Arial" panose="020B0604020202020204" pitchFamily="34" charset="0"/>
              </a:rPr>
              <a:t>From Unit 02 you should remember how to do these. Data </a:t>
            </a:r>
            <a:r>
              <a:rPr lang="en-US" sz="1550" dirty="0">
                <a:latin typeface="Arial" panose="020B0604020202020204" pitchFamily="34" charset="0"/>
                <a:cs typeface="Arial" panose="020B0604020202020204" pitchFamily="34" charset="0"/>
              </a:rPr>
              <a:t>flow diagram(DFD) is a diagram of the movement of data between external entities and the processes and data stores within a system</a:t>
            </a:r>
          </a:p>
          <a:p>
            <a:pPr marL="519113" indent="-285750">
              <a:spcAft>
                <a:spcPts val="0"/>
              </a:spcAft>
              <a:buClr>
                <a:srgbClr val="C00000"/>
              </a:buClr>
              <a:buSzPct val="100000"/>
              <a:buFont typeface="Wingdings" panose="05000000000000000000" pitchFamily="2" charset="2"/>
              <a:buChar char="§"/>
            </a:pPr>
            <a:r>
              <a:rPr lang="en-US" sz="1550" dirty="0">
                <a:latin typeface="Arial" panose="020B0604020202020204" pitchFamily="34" charset="0"/>
                <a:cs typeface="Arial" panose="020B0604020202020204" pitchFamily="34" charset="0"/>
              </a:rPr>
              <a:t>May look similar to a flow chart</a:t>
            </a:r>
          </a:p>
          <a:p>
            <a:pPr marL="519113" indent="-285750">
              <a:spcAft>
                <a:spcPts val="0"/>
              </a:spcAft>
              <a:buClr>
                <a:srgbClr val="C00000"/>
              </a:buClr>
              <a:buSzPct val="100000"/>
              <a:buFont typeface="Wingdings" panose="05000000000000000000" pitchFamily="2" charset="2"/>
              <a:buChar char="§"/>
            </a:pPr>
            <a:r>
              <a:rPr lang="en-US" sz="1550" dirty="0">
                <a:latin typeface="Arial" panose="020B0604020202020204" pitchFamily="34" charset="0"/>
                <a:cs typeface="Arial" panose="020B0604020202020204" pitchFamily="34" charset="0"/>
              </a:rPr>
              <a:t>Shows that there is a flow of data between the two components (one-way or a two-way flow)</a:t>
            </a:r>
          </a:p>
          <a:p>
            <a:pPr marL="519113" indent="-285750">
              <a:spcAft>
                <a:spcPts val="0"/>
              </a:spcAft>
              <a:buClr>
                <a:srgbClr val="C00000"/>
              </a:buClr>
              <a:buSzPct val="100000"/>
              <a:buFont typeface="Wingdings" panose="05000000000000000000" pitchFamily="2" charset="2"/>
              <a:buChar char="§"/>
            </a:pPr>
            <a:r>
              <a:rPr lang="en-US" sz="1550" dirty="0">
                <a:latin typeface="Arial" panose="020B0604020202020204" pitchFamily="34" charset="0"/>
                <a:cs typeface="Arial" panose="020B0604020202020204" pitchFamily="34" charset="0"/>
              </a:rPr>
              <a:t>Component sending data can send multiple sets </a:t>
            </a:r>
            <a:r>
              <a:rPr lang="en-US" sz="1550" dirty="0" smtClean="0">
                <a:latin typeface="Arial" panose="020B0604020202020204" pitchFamily="34" charset="0"/>
                <a:cs typeface="Arial" panose="020B0604020202020204" pitchFamily="34" charset="0"/>
              </a:rPr>
              <a:t>of </a:t>
            </a:r>
            <a:r>
              <a:rPr lang="en-US" sz="1550" dirty="0">
                <a:latin typeface="Arial" panose="020B0604020202020204" pitchFamily="34" charset="0"/>
                <a:cs typeface="Arial" panose="020B0604020202020204" pitchFamily="34" charset="0"/>
              </a:rPr>
              <a:t>data along several connections</a:t>
            </a:r>
          </a:p>
          <a:p>
            <a:pPr marL="519113" indent="-285750">
              <a:spcAft>
                <a:spcPts val="0"/>
              </a:spcAft>
              <a:buClr>
                <a:srgbClr val="C00000"/>
              </a:buClr>
              <a:buSzPct val="100000"/>
              <a:buFont typeface="Wingdings" panose="05000000000000000000" pitchFamily="2" charset="2"/>
              <a:buChar char="§"/>
            </a:pPr>
            <a:r>
              <a:rPr lang="en-US" sz="1550" dirty="0">
                <a:latin typeface="Arial" panose="020B0604020202020204" pitchFamily="34" charset="0"/>
                <a:cs typeface="Arial" panose="020B0604020202020204" pitchFamily="34" charset="0"/>
              </a:rPr>
              <a:t>In fact, a DFD node can be a component </a:t>
            </a:r>
            <a:r>
              <a:rPr lang="en-US" sz="1550" dirty="0" smtClean="0">
                <a:latin typeface="Arial" panose="020B0604020202020204" pitchFamily="34" charset="0"/>
                <a:cs typeface="Arial" panose="020B0604020202020204" pitchFamily="34" charset="0"/>
              </a:rPr>
              <a:t>that never </a:t>
            </a:r>
            <a:r>
              <a:rPr lang="en-US" sz="1550" dirty="0">
                <a:latin typeface="Arial" panose="020B0604020202020204" pitchFamily="34" charset="0"/>
                <a:cs typeface="Arial" panose="020B0604020202020204" pitchFamily="34" charset="0"/>
              </a:rPr>
              <a:t>ends</a:t>
            </a:r>
          </a:p>
          <a:p>
            <a:pPr marL="314325" indent="-285750">
              <a:spcAft>
                <a:spcPts val="0"/>
              </a:spcAft>
              <a:buClr>
                <a:srgbClr val="C00000"/>
              </a:buClr>
              <a:buSzPct val="80000"/>
              <a:buFont typeface="Arial" panose="020B0604020202020204" pitchFamily="34" charset="0"/>
              <a:buChar char="►"/>
            </a:pPr>
            <a:r>
              <a:rPr lang="en-US" sz="1550" b="1" dirty="0" smtClean="0">
                <a:latin typeface="Arial" panose="020B0604020202020204" pitchFamily="34" charset="0"/>
                <a:cs typeface="Arial" panose="020B0604020202020204" pitchFamily="34" charset="0"/>
              </a:rPr>
              <a:t>Rules</a:t>
            </a:r>
            <a:endParaRPr lang="en-US" sz="1550" b="1" dirty="0">
              <a:latin typeface="Arial" panose="020B0604020202020204" pitchFamily="34" charset="0"/>
              <a:cs typeface="Arial" panose="020B0604020202020204" pitchFamily="34" charset="0"/>
            </a:endParaRPr>
          </a:p>
          <a:p>
            <a:pPr marL="519113" indent="-285750">
              <a:spcAft>
                <a:spcPts val="0"/>
              </a:spcAft>
              <a:buClr>
                <a:srgbClr val="C00000"/>
              </a:buClr>
              <a:buSzPct val="100000"/>
              <a:buFont typeface="Wingdings" panose="05000000000000000000" pitchFamily="2" charset="2"/>
              <a:buChar char="§"/>
            </a:pPr>
            <a:r>
              <a:rPr lang="en-US" sz="1550" dirty="0">
                <a:latin typeface="Arial" panose="020B0604020202020204" pitchFamily="34" charset="0"/>
                <a:cs typeface="Arial" panose="020B0604020202020204" pitchFamily="34" charset="0"/>
              </a:rPr>
              <a:t>In DFDs, all arrows must be labelled</a:t>
            </a:r>
          </a:p>
          <a:p>
            <a:pPr marL="519113" indent="-285750">
              <a:spcAft>
                <a:spcPts val="0"/>
              </a:spcAft>
              <a:buClr>
                <a:srgbClr val="C00000"/>
              </a:buClr>
              <a:buSzPct val="100000"/>
              <a:buFont typeface="Wingdings" panose="05000000000000000000" pitchFamily="2" charset="2"/>
              <a:buChar char="§"/>
            </a:pPr>
            <a:r>
              <a:rPr lang="en-US" sz="1550" dirty="0">
                <a:latin typeface="Arial" panose="020B0604020202020204" pitchFamily="34" charset="0"/>
                <a:cs typeface="Arial" panose="020B0604020202020204" pitchFamily="34" charset="0"/>
              </a:rPr>
              <a:t>The information flow continuity, that is all the </a:t>
            </a:r>
            <a:r>
              <a:rPr lang="en-US" sz="1550" dirty="0" smtClean="0">
                <a:latin typeface="Arial" panose="020B0604020202020204" pitchFamily="34" charset="0"/>
                <a:cs typeface="Arial" panose="020B0604020202020204" pitchFamily="34" charset="0"/>
              </a:rPr>
              <a:t>Input and </a:t>
            </a:r>
            <a:br>
              <a:rPr lang="en-US" sz="1550" dirty="0" smtClean="0">
                <a:latin typeface="Arial" panose="020B0604020202020204" pitchFamily="34" charset="0"/>
                <a:cs typeface="Arial" panose="020B0604020202020204" pitchFamily="34" charset="0"/>
              </a:rPr>
            </a:br>
            <a:r>
              <a:rPr lang="en-US" sz="1550" dirty="0" smtClean="0">
                <a:latin typeface="Arial" panose="020B0604020202020204" pitchFamily="34" charset="0"/>
                <a:cs typeface="Arial" panose="020B0604020202020204" pitchFamily="34" charset="0"/>
              </a:rPr>
              <a:t>the </a:t>
            </a:r>
            <a:r>
              <a:rPr lang="en-US" sz="1550" dirty="0">
                <a:latin typeface="Arial" panose="020B0604020202020204" pitchFamily="34" charset="0"/>
                <a:cs typeface="Arial" panose="020B0604020202020204" pitchFamily="34" charset="0"/>
              </a:rPr>
              <a:t>output to each refinement, must </a:t>
            </a:r>
            <a:r>
              <a:rPr lang="en-US" sz="1550" dirty="0" smtClean="0">
                <a:latin typeface="Arial" panose="020B0604020202020204" pitchFamily="34" charset="0"/>
                <a:cs typeface="Arial" panose="020B0604020202020204" pitchFamily="34" charset="0"/>
              </a:rPr>
              <a:t>maintain the </a:t>
            </a:r>
            <a:r>
              <a:rPr lang="en-US" sz="1550" dirty="0">
                <a:latin typeface="Arial" panose="020B0604020202020204" pitchFamily="34" charset="0"/>
                <a:cs typeface="Arial" panose="020B0604020202020204" pitchFamily="34" charset="0"/>
              </a:rPr>
              <a:t>same </a:t>
            </a:r>
            <a:r>
              <a:rPr lang="en-US" sz="1550" dirty="0" smtClean="0">
                <a:latin typeface="Arial" panose="020B0604020202020204" pitchFamily="34" charset="0"/>
                <a:cs typeface="Arial" panose="020B0604020202020204" pitchFamily="34" charset="0"/>
              </a:rPr>
              <a:t/>
            </a:r>
            <a:br>
              <a:rPr lang="en-US" sz="1550" dirty="0" smtClean="0">
                <a:latin typeface="Arial" panose="020B0604020202020204" pitchFamily="34" charset="0"/>
                <a:cs typeface="Arial" panose="020B0604020202020204" pitchFamily="34" charset="0"/>
              </a:rPr>
            </a:br>
            <a:r>
              <a:rPr lang="en-US" sz="1550" dirty="0" smtClean="0">
                <a:latin typeface="Arial" panose="020B0604020202020204" pitchFamily="34" charset="0"/>
                <a:cs typeface="Arial" panose="020B0604020202020204" pitchFamily="34" charset="0"/>
              </a:rPr>
              <a:t>in </a:t>
            </a:r>
            <a:r>
              <a:rPr lang="en-US" sz="1550" dirty="0">
                <a:latin typeface="Arial" panose="020B0604020202020204" pitchFamily="34" charset="0"/>
                <a:cs typeface="Arial" panose="020B0604020202020204" pitchFamily="34" charset="0"/>
              </a:rPr>
              <a:t>order to be able to </a:t>
            </a:r>
            <a:r>
              <a:rPr lang="en-US" sz="1550" dirty="0" smtClean="0">
                <a:latin typeface="Arial" panose="020B0604020202020204" pitchFamily="34" charset="0"/>
                <a:cs typeface="Arial" panose="020B0604020202020204" pitchFamily="34" charset="0"/>
              </a:rPr>
              <a:t>produce </a:t>
            </a:r>
            <a:r>
              <a:rPr lang="en-US" sz="1550" dirty="0">
                <a:latin typeface="Arial" panose="020B0604020202020204" pitchFamily="34" charset="0"/>
                <a:cs typeface="Arial" panose="020B0604020202020204" pitchFamily="34" charset="0"/>
              </a:rPr>
              <a:t>a consistent </a:t>
            </a:r>
            <a:r>
              <a:rPr lang="en-US" sz="1550" dirty="0" smtClean="0">
                <a:latin typeface="Arial" panose="020B0604020202020204" pitchFamily="34" charset="0"/>
                <a:cs typeface="Arial" panose="020B0604020202020204" pitchFamily="34" charset="0"/>
              </a:rPr>
              <a:t>system.</a:t>
            </a:r>
          </a:p>
          <a:p>
            <a:pPr marL="0" indent="0">
              <a:spcAft>
                <a:spcPts val="0"/>
              </a:spcAft>
              <a:buClr>
                <a:srgbClr val="C00000"/>
              </a:buClr>
              <a:buSzPct val="100000"/>
              <a:buNone/>
            </a:pPr>
            <a:r>
              <a:rPr lang="en-US" sz="1550" b="1" dirty="0" smtClean="0">
                <a:solidFill>
                  <a:srgbClr val="FF0000"/>
                </a:solidFill>
                <a:latin typeface="Arial" panose="020B0604020202020204" pitchFamily="34" charset="0"/>
                <a:cs typeface="Arial" panose="020B0604020202020204" pitchFamily="34" charset="0"/>
              </a:rPr>
              <a:t>P4.1 – Task 01 - </a:t>
            </a:r>
            <a:r>
              <a:rPr lang="en-US" sz="1550" dirty="0" smtClean="0">
                <a:solidFill>
                  <a:srgbClr val="FF0000"/>
                </a:solidFill>
                <a:latin typeface="Arial" panose="020B0604020202020204" pitchFamily="34" charset="0"/>
                <a:cs typeface="Arial" panose="020B0604020202020204" pitchFamily="34" charset="0"/>
              </a:rPr>
              <a:t>Create and describe a Data Flow Diagram </a:t>
            </a:r>
            <a:br>
              <a:rPr lang="en-US" sz="1550" dirty="0" smtClean="0">
                <a:solidFill>
                  <a:srgbClr val="FF0000"/>
                </a:solidFill>
                <a:latin typeface="Arial" panose="020B0604020202020204" pitchFamily="34" charset="0"/>
                <a:cs typeface="Arial" panose="020B0604020202020204" pitchFamily="34" charset="0"/>
              </a:rPr>
            </a:br>
            <a:r>
              <a:rPr lang="en-US" sz="1550" dirty="0" smtClean="0">
                <a:solidFill>
                  <a:srgbClr val="FF0000"/>
                </a:solidFill>
                <a:latin typeface="Arial" panose="020B0604020202020204" pitchFamily="34" charset="0"/>
                <a:cs typeface="Arial" panose="020B0604020202020204" pitchFamily="34" charset="0"/>
              </a:rPr>
              <a:t>(DFD) for a given scenario within your project production </a:t>
            </a:r>
            <a:r>
              <a:rPr lang="en-IE" sz="1550" dirty="0" smtClean="0">
                <a:solidFill>
                  <a:srgbClr val="FF0000"/>
                </a:solidFill>
                <a:latin typeface="Arial" panose="020B0604020202020204" pitchFamily="34" charset="0"/>
                <a:cs typeface="Arial" panose="020B0604020202020204" pitchFamily="34" charset="0"/>
              </a:rPr>
              <a:t/>
            </a:r>
            <a:br>
              <a:rPr lang="en-IE" sz="1550" dirty="0" smtClean="0">
                <a:solidFill>
                  <a:srgbClr val="FF0000"/>
                </a:solidFill>
                <a:latin typeface="Arial" panose="020B0604020202020204" pitchFamily="34" charset="0"/>
                <a:cs typeface="Arial" panose="020B0604020202020204" pitchFamily="34" charset="0"/>
              </a:rPr>
            </a:br>
            <a:r>
              <a:rPr lang="en-US" sz="1550" dirty="0" smtClean="0">
                <a:solidFill>
                  <a:srgbClr val="FF0000"/>
                </a:solidFill>
                <a:latin typeface="Arial" panose="020B0604020202020204" pitchFamily="34" charset="0"/>
                <a:cs typeface="Arial" panose="020B0604020202020204" pitchFamily="34" charset="0"/>
              </a:rPr>
              <a:t>pipeline outlining the stages of problem and solution for the </a:t>
            </a:r>
            <a:br>
              <a:rPr lang="en-US" sz="1550" dirty="0" smtClean="0">
                <a:solidFill>
                  <a:srgbClr val="FF0000"/>
                </a:solidFill>
                <a:latin typeface="Arial" panose="020B0604020202020204" pitchFamily="34" charset="0"/>
                <a:cs typeface="Arial" panose="020B0604020202020204" pitchFamily="34" charset="0"/>
              </a:rPr>
            </a:br>
            <a:r>
              <a:rPr lang="en-US" sz="1550" dirty="0" smtClean="0">
                <a:solidFill>
                  <a:srgbClr val="FF0000"/>
                </a:solidFill>
                <a:latin typeface="Arial" panose="020B0604020202020204" pitchFamily="34" charset="0"/>
                <a:cs typeface="Arial" panose="020B0604020202020204" pitchFamily="34" charset="0"/>
              </a:rPr>
              <a:t>business.</a:t>
            </a:r>
            <a:endParaRPr lang="en-US" sz="1550" dirty="0">
              <a:solidFill>
                <a:srgbClr val="FF0000"/>
              </a:solidFill>
              <a:latin typeface="Arial" panose="020B0604020202020204" pitchFamily="34" charset="0"/>
              <a:cs typeface="Arial" panose="020B0604020202020204" pitchFamily="34" charset="0"/>
            </a:endParaRPr>
          </a:p>
        </p:txBody>
      </p:sp>
      <p:pic>
        <p:nvPicPr>
          <p:cNvPr id="5" name="How to Draw a Data Flow Diagram">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940152" y="4831679"/>
            <a:ext cx="2952327" cy="1765673"/>
          </a:xfrm>
          <a:prstGeom prst="rect">
            <a:avLst/>
          </a:prstGeom>
          <a:effectLst>
            <a:outerShdw blurRad="76200" dist="38100" dir="2700000" sx="101000" sy="101000" algn="tl" rotWithShape="0">
              <a:prstClr val="black">
                <a:alpha val="40000"/>
              </a:prstClr>
            </a:outerShdw>
          </a:effectLst>
        </p:spPr>
      </p:pic>
      <p:sp>
        <p:nvSpPr>
          <p:cNvPr id="10" name="Title 2"/>
          <p:cNvSpPr>
            <a:spLocks noGrp="1"/>
          </p:cNvSpPr>
          <p:nvPr>
            <p:ph type="title"/>
          </p:nvPr>
        </p:nvSpPr>
        <p:spPr>
          <a:xfrm>
            <a:off x="70266" y="72008"/>
            <a:ext cx="7742094" cy="548680"/>
          </a:xfrm>
        </p:spPr>
        <p:txBody>
          <a:bodyPr>
            <a:noAutofit/>
          </a:bodyPr>
          <a:lstStyle/>
          <a:p>
            <a:r>
              <a:rPr lang="en-GB" sz="3400" dirty="0" smtClean="0"/>
              <a:t>P4.1 </a:t>
            </a:r>
            <a:r>
              <a:rPr lang="en-GB" sz="3400" dirty="0"/>
              <a:t>- Data flow diagrams (DFD</a:t>
            </a:r>
            <a:r>
              <a:rPr lang="en-GB" sz="3400" dirty="0" smtClean="0"/>
              <a:t>) – Level 0</a:t>
            </a:r>
            <a:endParaRPr lang="en-GB" sz="3400" dirty="0"/>
          </a:p>
        </p:txBody>
      </p:sp>
    </p:spTree>
    <p:extLst>
      <p:ext uri="{BB962C8B-B14F-4D97-AF65-F5344CB8AC3E}">
        <p14:creationId xmlns:p14="http://schemas.microsoft.com/office/powerpoint/2010/main" val="214134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179512" y="1052736"/>
            <a:ext cx="8501063" cy="5616624"/>
          </a:xfrm>
        </p:spPr>
        <p:txBody>
          <a:bodyPr>
            <a:noAutofit/>
          </a:bodyPr>
          <a:lstStyle/>
          <a:p>
            <a:pPr marL="0" indent="0">
              <a:spcAft>
                <a:spcPts val="0"/>
              </a:spcAft>
              <a:buNone/>
            </a:pPr>
            <a:r>
              <a:rPr lang="en-GB" sz="2000" b="1" dirty="0">
                <a:latin typeface="Arial" panose="020B0604020202020204" pitchFamily="34" charset="0"/>
                <a:cs typeface="Arial" panose="020B0604020202020204" pitchFamily="34" charset="0"/>
              </a:rPr>
              <a:t>Entities:</a:t>
            </a:r>
          </a:p>
          <a:p>
            <a:pPr marL="255588" indent="-255588">
              <a:spcAft>
                <a:spcPts val="0"/>
              </a:spcAft>
              <a:buClr>
                <a:srgbClr val="C00000"/>
              </a:buClr>
              <a:buSzPct val="80000"/>
            </a:pPr>
            <a:r>
              <a:rPr lang="en-GB" sz="2000" dirty="0" smtClean="0">
                <a:latin typeface="Arial" panose="020B0604020202020204" pitchFamily="34" charset="0"/>
                <a:cs typeface="Arial" panose="020B0604020202020204" pitchFamily="34" charset="0"/>
              </a:rPr>
              <a:t>Can </a:t>
            </a:r>
            <a:r>
              <a:rPr lang="en-GB" sz="2000" dirty="0">
                <a:latin typeface="Arial" panose="020B0604020202020204" pitchFamily="34" charset="0"/>
                <a:cs typeface="Arial" panose="020B0604020202020204" pitchFamily="34" charset="0"/>
              </a:rPr>
              <a:t>be people, departments, other </a:t>
            </a:r>
            <a:r>
              <a:rPr lang="en-GB" sz="2000" dirty="0" smtClean="0">
                <a:latin typeface="Arial" panose="020B0604020202020204" pitchFamily="34" charset="0"/>
                <a:cs typeface="Arial" panose="020B0604020202020204" pitchFamily="34" charset="0"/>
              </a:rPr>
              <a:t/>
            </a:r>
            <a:br>
              <a:rPr lang="en-GB" sz="2000" dirty="0" smtClean="0">
                <a:latin typeface="Arial" panose="020B0604020202020204" pitchFamily="34" charset="0"/>
                <a:cs typeface="Arial" panose="020B0604020202020204" pitchFamily="34" charset="0"/>
              </a:rPr>
            </a:br>
            <a:r>
              <a:rPr lang="en-GB" sz="2000" dirty="0" smtClean="0">
                <a:latin typeface="Arial" panose="020B0604020202020204" pitchFamily="34" charset="0"/>
                <a:cs typeface="Arial" panose="020B0604020202020204" pitchFamily="34" charset="0"/>
              </a:rPr>
              <a:t>companies</a:t>
            </a:r>
            <a:r>
              <a:rPr lang="en-GB" sz="2000" dirty="0">
                <a:latin typeface="Arial" panose="020B0604020202020204" pitchFamily="34" charset="0"/>
                <a:cs typeface="Arial" panose="020B0604020202020204" pitchFamily="34" charset="0"/>
              </a:rPr>
              <a:t>, other systems… </a:t>
            </a:r>
          </a:p>
          <a:p>
            <a:pPr marL="255588" indent="-255588">
              <a:spcAft>
                <a:spcPts val="0"/>
              </a:spcAft>
              <a:buClr>
                <a:srgbClr val="C00000"/>
              </a:buClr>
              <a:buSzPct val="80000"/>
            </a:pPr>
            <a:r>
              <a:rPr lang="en-GB" sz="2000" dirty="0" smtClean="0">
                <a:latin typeface="Arial" panose="020B0604020202020204" pitchFamily="34" charset="0"/>
                <a:cs typeface="Arial" panose="020B0604020202020204" pitchFamily="34" charset="0"/>
              </a:rPr>
              <a:t>Are </a:t>
            </a:r>
            <a:r>
              <a:rPr lang="en-GB" sz="2000" dirty="0">
                <a:latin typeface="Arial" panose="020B0604020202020204" pitchFamily="34" charset="0"/>
                <a:cs typeface="Arial" panose="020B0604020202020204" pitchFamily="34" charset="0"/>
              </a:rPr>
              <a:t>called </a:t>
            </a:r>
            <a:r>
              <a:rPr lang="en-GB" sz="2000" b="1" dirty="0">
                <a:latin typeface="Arial" panose="020B0604020202020204" pitchFamily="34" charset="0"/>
                <a:cs typeface="Arial" panose="020B0604020202020204" pitchFamily="34" charset="0"/>
              </a:rPr>
              <a:t>sources</a:t>
            </a:r>
            <a:r>
              <a:rPr lang="en-GB" sz="2000" dirty="0">
                <a:latin typeface="Arial" panose="020B0604020202020204" pitchFamily="34" charset="0"/>
                <a:cs typeface="Arial" panose="020B0604020202020204" pitchFamily="34" charset="0"/>
              </a:rPr>
              <a:t> if they are external </a:t>
            </a:r>
            <a:r>
              <a:rPr lang="en-GB" sz="2000" dirty="0" smtClean="0">
                <a:latin typeface="Arial" panose="020B0604020202020204" pitchFamily="34" charset="0"/>
                <a:cs typeface="Arial" panose="020B0604020202020204" pitchFamily="34" charset="0"/>
              </a:rPr>
              <a:t/>
            </a:r>
            <a:br>
              <a:rPr lang="en-GB" sz="2000" dirty="0" smtClean="0">
                <a:latin typeface="Arial" panose="020B0604020202020204" pitchFamily="34" charset="0"/>
                <a:cs typeface="Arial" panose="020B0604020202020204" pitchFamily="34" charset="0"/>
              </a:rPr>
            </a:br>
            <a:r>
              <a:rPr lang="en-GB" sz="2000" dirty="0" smtClean="0">
                <a:latin typeface="Arial" panose="020B0604020202020204" pitchFamily="34" charset="0"/>
                <a:cs typeface="Arial" panose="020B0604020202020204" pitchFamily="34" charset="0"/>
              </a:rPr>
              <a:t>to the </a:t>
            </a:r>
            <a:r>
              <a:rPr lang="en-GB" sz="2000" dirty="0">
                <a:latin typeface="Arial" panose="020B0604020202020204" pitchFamily="34" charset="0"/>
                <a:cs typeface="Arial" panose="020B0604020202020204" pitchFamily="34" charset="0"/>
              </a:rPr>
              <a:t>system and provide data to the </a:t>
            </a:r>
            <a:r>
              <a:rPr lang="en-GB" sz="2000" dirty="0" smtClean="0">
                <a:latin typeface="Arial" panose="020B0604020202020204" pitchFamily="34" charset="0"/>
                <a:cs typeface="Arial" panose="020B0604020202020204" pitchFamily="34" charset="0"/>
              </a:rPr>
              <a:t/>
            </a:r>
            <a:br>
              <a:rPr lang="en-GB" sz="2000" dirty="0" smtClean="0">
                <a:latin typeface="Arial" panose="020B0604020202020204" pitchFamily="34" charset="0"/>
                <a:cs typeface="Arial" panose="020B0604020202020204" pitchFamily="34" charset="0"/>
              </a:rPr>
            </a:br>
            <a:r>
              <a:rPr lang="en-GB" sz="2000" dirty="0" smtClean="0">
                <a:latin typeface="Arial" panose="020B0604020202020204" pitchFamily="34" charset="0"/>
                <a:cs typeface="Arial" panose="020B0604020202020204" pitchFamily="34" charset="0"/>
              </a:rPr>
              <a:t>system</a:t>
            </a:r>
            <a:r>
              <a:rPr lang="en-GB" sz="2000" dirty="0">
                <a:latin typeface="Arial" panose="020B0604020202020204" pitchFamily="34" charset="0"/>
                <a:cs typeface="Arial" panose="020B0604020202020204" pitchFamily="34" charset="0"/>
              </a:rPr>
              <a:t>, </a:t>
            </a:r>
            <a:r>
              <a:rPr lang="en-GB" sz="2000" dirty="0" smtClean="0">
                <a:latin typeface="Arial" panose="020B0604020202020204" pitchFamily="34" charset="0"/>
                <a:cs typeface="Arial" panose="020B0604020202020204" pitchFamily="34" charset="0"/>
              </a:rPr>
              <a:t>and </a:t>
            </a:r>
            <a:r>
              <a:rPr lang="en-GB" sz="2000" b="1" dirty="0">
                <a:latin typeface="Arial" panose="020B0604020202020204" pitchFamily="34" charset="0"/>
                <a:cs typeface="Arial" panose="020B0604020202020204" pitchFamily="34" charset="0"/>
              </a:rPr>
              <a:t>sinks</a:t>
            </a:r>
            <a:r>
              <a:rPr lang="en-GB" sz="2000" dirty="0">
                <a:latin typeface="Arial" panose="020B0604020202020204" pitchFamily="34" charset="0"/>
                <a:cs typeface="Arial" panose="020B0604020202020204" pitchFamily="34" charset="0"/>
              </a:rPr>
              <a:t> if they are external to </a:t>
            </a:r>
            <a:r>
              <a:rPr lang="en-GB" sz="2000" dirty="0" smtClean="0">
                <a:latin typeface="Arial" panose="020B0604020202020204" pitchFamily="34" charset="0"/>
                <a:cs typeface="Arial" panose="020B0604020202020204" pitchFamily="34" charset="0"/>
              </a:rPr>
              <a:t/>
            </a:r>
            <a:br>
              <a:rPr lang="en-GB" sz="2000" dirty="0" smtClean="0">
                <a:latin typeface="Arial" panose="020B0604020202020204" pitchFamily="34" charset="0"/>
                <a:cs typeface="Arial" panose="020B0604020202020204" pitchFamily="34" charset="0"/>
              </a:rPr>
            </a:br>
            <a:r>
              <a:rPr lang="en-GB" sz="2000" dirty="0" smtClean="0">
                <a:latin typeface="Arial" panose="020B0604020202020204" pitchFamily="34" charset="0"/>
                <a:cs typeface="Arial" panose="020B0604020202020204" pitchFamily="34" charset="0"/>
              </a:rPr>
              <a:t>the </a:t>
            </a:r>
            <a:r>
              <a:rPr lang="en-GB" sz="2000" dirty="0">
                <a:latin typeface="Arial" panose="020B0604020202020204" pitchFamily="34" charset="0"/>
                <a:cs typeface="Arial" panose="020B0604020202020204" pitchFamily="34" charset="0"/>
              </a:rPr>
              <a:t>system </a:t>
            </a:r>
            <a:r>
              <a:rPr lang="en-GB" sz="2000" dirty="0" smtClean="0">
                <a:latin typeface="Arial" panose="020B0604020202020204" pitchFamily="34" charset="0"/>
                <a:cs typeface="Arial" panose="020B0604020202020204" pitchFamily="34" charset="0"/>
              </a:rPr>
              <a:t>and </a:t>
            </a:r>
            <a:r>
              <a:rPr lang="en-GB" sz="2000" dirty="0">
                <a:latin typeface="Arial" panose="020B0604020202020204" pitchFamily="34" charset="0"/>
                <a:cs typeface="Arial" panose="020B0604020202020204" pitchFamily="34" charset="0"/>
              </a:rPr>
              <a:t>receive information from </a:t>
            </a:r>
            <a:r>
              <a:rPr lang="en-GB" sz="2000" dirty="0" smtClean="0">
                <a:latin typeface="Arial" panose="020B0604020202020204" pitchFamily="34" charset="0"/>
                <a:cs typeface="Arial" panose="020B0604020202020204" pitchFamily="34" charset="0"/>
              </a:rPr>
              <a:t/>
            </a:r>
            <a:br>
              <a:rPr lang="en-GB" sz="2000" dirty="0" smtClean="0">
                <a:latin typeface="Arial" panose="020B0604020202020204" pitchFamily="34" charset="0"/>
                <a:cs typeface="Arial" panose="020B0604020202020204" pitchFamily="34" charset="0"/>
              </a:rPr>
            </a:br>
            <a:r>
              <a:rPr lang="en-GB" sz="2000" dirty="0" smtClean="0">
                <a:latin typeface="Arial" panose="020B0604020202020204" pitchFamily="34" charset="0"/>
                <a:cs typeface="Arial" panose="020B0604020202020204" pitchFamily="34" charset="0"/>
              </a:rPr>
              <a:t>the </a:t>
            </a:r>
            <a:r>
              <a:rPr lang="en-GB" sz="2000" dirty="0">
                <a:latin typeface="Arial" panose="020B0604020202020204" pitchFamily="34" charset="0"/>
                <a:cs typeface="Arial" panose="020B0604020202020204" pitchFamily="34" charset="0"/>
              </a:rPr>
              <a:t>system</a:t>
            </a:r>
          </a:p>
          <a:p>
            <a:pPr marL="0" indent="0">
              <a:spcAft>
                <a:spcPts val="0"/>
              </a:spcAft>
              <a:buNone/>
            </a:pPr>
            <a:r>
              <a:rPr lang="en-GB" sz="2000" b="1" dirty="0" smtClean="0">
                <a:latin typeface="Arial" panose="020B0604020202020204" pitchFamily="34" charset="0"/>
                <a:cs typeface="Arial" panose="020B0604020202020204" pitchFamily="34" charset="0"/>
              </a:rPr>
              <a:t>Processes</a:t>
            </a:r>
            <a:endParaRPr lang="en-GB" sz="2000" b="1" dirty="0">
              <a:latin typeface="Arial" panose="020B0604020202020204" pitchFamily="34" charset="0"/>
              <a:cs typeface="Arial" panose="020B0604020202020204" pitchFamily="34" charset="0"/>
            </a:endParaRPr>
          </a:p>
          <a:p>
            <a:pPr marL="255588" lvl="0" indent="-255588">
              <a:spcAft>
                <a:spcPts val="0"/>
              </a:spcAft>
              <a:buClr>
                <a:srgbClr val="C00000"/>
              </a:buClr>
              <a:buSzPct val="80000"/>
            </a:pPr>
            <a:r>
              <a:rPr lang="en-GB" sz="2000" dirty="0" smtClean="0">
                <a:latin typeface="Arial" panose="020B0604020202020204" pitchFamily="34" charset="0"/>
                <a:cs typeface="Arial" panose="020B0604020202020204" pitchFamily="34" charset="0"/>
              </a:rPr>
              <a:t>Must </a:t>
            </a:r>
            <a:r>
              <a:rPr lang="en-GB" sz="2000" dirty="0">
                <a:latin typeface="Arial" panose="020B0604020202020204" pitchFamily="34" charset="0"/>
                <a:cs typeface="Arial" panose="020B0604020202020204" pitchFamily="34" charset="0"/>
              </a:rPr>
              <a:t>have at least </a:t>
            </a:r>
            <a:r>
              <a:rPr lang="en-GB" sz="2000" b="1" i="1" dirty="0">
                <a:latin typeface="Arial" panose="020B0604020202020204" pitchFamily="34" charset="0"/>
                <a:cs typeface="Arial" panose="020B0604020202020204" pitchFamily="34" charset="0"/>
              </a:rPr>
              <a:t>one input and at least </a:t>
            </a:r>
            <a:r>
              <a:rPr lang="en-GB" sz="2000" b="1" i="1" dirty="0" smtClean="0">
                <a:latin typeface="Arial" panose="020B0604020202020204" pitchFamily="34" charset="0"/>
                <a:cs typeface="Arial" panose="020B0604020202020204" pitchFamily="34" charset="0"/>
              </a:rPr>
              <a:t>one </a:t>
            </a:r>
            <a:r>
              <a:rPr lang="en-GB" sz="2000" b="1" i="1" dirty="0">
                <a:latin typeface="Arial" panose="020B0604020202020204" pitchFamily="34" charset="0"/>
                <a:cs typeface="Arial" panose="020B0604020202020204" pitchFamily="34" charset="0"/>
              </a:rPr>
              <a:t>output </a:t>
            </a:r>
          </a:p>
          <a:p>
            <a:pPr marL="0" indent="0">
              <a:spcAft>
                <a:spcPts val="0"/>
              </a:spcAft>
              <a:buNone/>
            </a:pPr>
            <a:r>
              <a:rPr lang="en-GB" sz="2000" b="1" dirty="0">
                <a:latin typeface="Arial" panose="020B0604020202020204" pitchFamily="34" charset="0"/>
                <a:cs typeface="Arial" panose="020B0604020202020204" pitchFamily="34" charset="0"/>
              </a:rPr>
              <a:t>Data stores:</a:t>
            </a:r>
          </a:p>
          <a:p>
            <a:pPr marL="255588" lvl="0" indent="-255588">
              <a:spcAft>
                <a:spcPts val="0"/>
              </a:spcAft>
              <a:buClr>
                <a:srgbClr val="C00000"/>
              </a:buClr>
              <a:buSzPct val="80000"/>
            </a:pPr>
            <a:r>
              <a:rPr lang="en-GB" sz="2000" dirty="0">
                <a:latin typeface="Arial" panose="020B0604020202020204" pitchFamily="34" charset="0"/>
                <a:cs typeface="Arial" panose="020B0604020202020204" pitchFamily="34" charset="0"/>
              </a:rPr>
              <a:t>Labelled as </a:t>
            </a:r>
            <a:r>
              <a:rPr lang="en-GB" sz="2000" b="1" i="1" dirty="0">
                <a:latin typeface="Arial" panose="020B0604020202020204" pitchFamily="34" charset="0"/>
                <a:cs typeface="Arial" panose="020B0604020202020204" pitchFamily="34" charset="0"/>
              </a:rPr>
              <a:t>hard copy or source of data it is referring to</a:t>
            </a:r>
          </a:p>
          <a:p>
            <a:pPr marL="0" indent="0">
              <a:spcAft>
                <a:spcPts val="0"/>
              </a:spcAft>
              <a:buNone/>
            </a:pPr>
            <a:r>
              <a:rPr lang="en-GB" sz="2000" b="1" dirty="0">
                <a:latin typeface="Arial" panose="020B0604020202020204" pitchFamily="34" charset="0"/>
                <a:cs typeface="Arial" panose="020B0604020202020204" pitchFamily="34" charset="0"/>
              </a:rPr>
              <a:t>Data flows: </a:t>
            </a:r>
          </a:p>
          <a:p>
            <a:pPr marL="255588" lvl="0" indent="-255588">
              <a:spcAft>
                <a:spcPts val="0"/>
              </a:spcAft>
              <a:buClr>
                <a:srgbClr val="C00000"/>
              </a:buClr>
              <a:buSzPct val="80000"/>
            </a:pPr>
            <a:r>
              <a:rPr lang="en-GB" sz="2000" dirty="0" smtClean="0">
                <a:latin typeface="Arial" panose="020B0604020202020204" pitchFamily="34" charset="0"/>
                <a:cs typeface="Arial" panose="020B0604020202020204" pitchFamily="34" charset="0"/>
              </a:rPr>
              <a:t>Must </a:t>
            </a:r>
            <a:r>
              <a:rPr lang="en-GB" sz="2000" dirty="0">
                <a:latin typeface="Arial" panose="020B0604020202020204" pitchFamily="34" charset="0"/>
                <a:cs typeface="Arial" panose="020B0604020202020204" pitchFamily="34" charset="0"/>
              </a:rPr>
              <a:t>originate from and/or lead to a process (this means that entities and data stores cannot communicate with anything except processes –remember that it takes a process to make the data flow) </a:t>
            </a:r>
          </a:p>
          <a:p>
            <a:pPr marL="255588" lvl="0" indent="-255588">
              <a:spcAft>
                <a:spcPts val="0"/>
              </a:spcAft>
              <a:buClr>
                <a:srgbClr val="C00000"/>
              </a:buClr>
              <a:buSzPct val="80000"/>
            </a:pPr>
            <a:r>
              <a:rPr lang="en-GB" sz="2000" dirty="0" smtClean="0">
                <a:latin typeface="Arial" panose="020B0604020202020204" pitchFamily="34" charset="0"/>
                <a:cs typeface="Arial" panose="020B0604020202020204" pitchFamily="34" charset="0"/>
              </a:rPr>
              <a:t>Can </a:t>
            </a:r>
            <a:r>
              <a:rPr lang="en-GB" sz="2000" dirty="0">
                <a:latin typeface="Arial" panose="020B0604020202020204" pitchFamily="34" charset="0"/>
                <a:cs typeface="Arial" panose="020B0604020202020204" pitchFamily="34" charset="0"/>
              </a:rPr>
              <a:t>have 2 arrowheads when a process is altering (updating) existing records in a data stores.</a:t>
            </a:r>
          </a:p>
        </p:txBody>
      </p:sp>
      <p:pic>
        <p:nvPicPr>
          <p:cNvPr id="18" name="il_fi" descr="http://www.marcoullis.com/KNOWLEDGE/SYSTEMS/images/marcoullisp_systems_dfd_symbols.gif"/>
          <p:cNvPicPr/>
          <p:nvPr/>
        </p:nvPicPr>
        <p:blipFill>
          <a:blip r:embed="rId3" cstate="print"/>
          <a:srcRect/>
          <a:stretch>
            <a:fillRect/>
          </a:stretch>
        </p:blipFill>
        <p:spPr bwMode="auto">
          <a:xfrm>
            <a:off x="5328592" y="1052736"/>
            <a:ext cx="3635896" cy="2672532"/>
          </a:xfrm>
          <a:prstGeom prst="rect">
            <a:avLst/>
          </a:prstGeom>
          <a:noFill/>
          <a:ln w="9525">
            <a:noFill/>
            <a:miter lim="800000"/>
            <a:headEnd/>
            <a:tailEnd/>
          </a:ln>
        </p:spPr>
      </p:pic>
      <p:sp>
        <p:nvSpPr>
          <p:cNvPr id="19" name="Content Placeholder 1"/>
          <p:cNvSpPr txBox="1">
            <a:spLocks/>
          </p:cNvSpPr>
          <p:nvPr/>
        </p:nvSpPr>
        <p:spPr>
          <a:xfrm>
            <a:off x="251520" y="1092066"/>
            <a:ext cx="3890520" cy="4929222"/>
          </a:xfrm>
          <a:prstGeom prst="rect">
            <a:avLst/>
          </a:prstGeom>
        </p:spPr>
        <p:txBody>
          <a:bodyPr vert="horz">
            <a:noAutofit/>
          </a:bodyPr>
          <a:lst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0" indent="0">
              <a:buNone/>
            </a:pPr>
            <a:endParaRPr lang="en-GB" sz="1800" dirty="0" smtClean="0"/>
          </a:p>
        </p:txBody>
      </p:sp>
      <p:sp>
        <p:nvSpPr>
          <p:cNvPr id="10" name="Title 2"/>
          <p:cNvSpPr>
            <a:spLocks noGrp="1"/>
          </p:cNvSpPr>
          <p:nvPr>
            <p:ph type="title"/>
          </p:nvPr>
        </p:nvSpPr>
        <p:spPr>
          <a:xfrm>
            <a:off x="70266" y="72008"/>
            <a:ext cx="7742094" cy="548680"/>
          </a:xfrm>
        </p:spPr>
        <p:txBody>
          <a:bodyPr>
            <a:noAutofit/>
          </a:bodyPr>
          <a:lstStyle/>
          <a:p>
            <a:r>
              <a:rPr lang="en-GB" sz="3400" dirty="0" smtClean="0"/>
              <a:t>P4.1 </a:t>
            </a:r>
            <a:r>
              <a:rPr lang="en-GB" sz="3400" dirty="0"/>
              <a:t>- Data flow diagrams (DFD</a:t>
            </a:r>
            <a:r>
              <a:rPr lang="en-GB" sz="3400" dirty="0" smtClean="0"/>
              <a:t>) – Level 0</a:t>
            </a:r>
            <a:endParaRPr lang="en-GB" sz="3400" dirty="0"/>
          </a:p>
        </p:txBody>
      </p:sp>
    </p:spTree>
    <p:extLst>
      <p:ext uri="{BB962C8B-B14F-4D97-AF65-F5344CB8AC3E}">
        <p14:creationId xmlns:p14="http://schemas.microsoft.com/office/powerpoint/2010/main" val="8551253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179512" y="1052736"/>
            <a:ext cx="5472608" cy="4608512"/>
          </a:xfrm>
        </p:spPr>
        <p:txBody>
          <a:bodyPr>
            <a:noAutofit/>
          </a:bodyPr>
          <a:lstStyle/>
          <a:p>
            <a:pPr marL="342900" indent="-342900">
              <a:spcAft>
                <a:spcPts val="0"/>
              </a:spcAft>
              <a:buClr>
                <a:srgbClr val="C00000"/>
              </a:buClr>
              <a:buSzPct val="80000"/>
              <a:buFont typeface="Wingdings 3" panose="05040102010807070707" pitchFamily="18" charset="2"/>
              <a:buChar char=""/>
            </a:pPr>
            <a:r>
              <a:rPr lang="en-GB" sz="1840" dirty="0">
                <a:latin typeface="Arial" panose="020B0604020202020204" pitchFamily="34" charset="0"/>
                <a:cs typeface="Arial" panose="020B0604020202020204" pitchFamily="34" charset="0"/>
              </a:rPr>
              <a:t>The DFD may be used for any level of data </a:t>
            </a:r>
            <a:r>
              <a:rPr lang="en-GB" sz="1840" dirty="0" smtClean="0">
                <a:latin typeface="Arial" panose="020B0604020202020204" pitchFamily="34" charset="0"/>
                <a:cs typeface="Arial" panose="020B0604020202020204" pitchFamily="34" charset="0"/>
              </a:rPr>
              <a:t/>
            </a:r>
            <a:br>
              <a:rPr lang="en-GB" sz="1840" dirty="0" smtClean="0">
                <a:latin typeface="Arial" panose="020B0604020202020204" pitchFamily="34" charset="0"/>
                <a:cs typeface="Arial" panose="020B0604020202020204" pitchFamily="34" charset="0"/>
              </a:rPr>
            </a:br>
            <a:r>
              <a:rPr lang="en-GB" sz="1840" dirty="0" smtClean="0">
                <a:latin typeface="Arial" panose="020B0604020202020204" pitchFamily="34" charset="0"/>
                <a:cs typeface="Arial" panose="020B0604020202020204" pitchFamily="34" charset="0"/>
              </a:rPr>
              <a:t>abstraction</a:t>
            </a:r>
            <a:r>
              <a:rPr lang="en-GB" sz="1840" dirty="0">
                <a:latin typeface="Arial" panose="020B0604020202020204" pitchFamily="34" charset="0"/>
                <a:cs typeface="Arial" panose="020B0604020202020204" pitchFamily="34" charset="0"/>
              </a:rPr>
              <a:t>. </a:t>
            </a:r>
            <a:endParaRPr lang="en-GB" sz="1840" dirty="0" smtClean="0">
              <a:latin typeface="Arial" panose="020B0604020202020204" pitchFamily="34" charset="0"/>
              <a:cs typeface="Arial" panose="020B0604020202020204" pitchFamily="34" charset="0"/>
            </a:endParaRPr>
          </a:p>
          <a:p>
            <a:pPr marL="342900" indent="-342900">
              <a:spcAft>
                <a:spcPts val="0"/>
              </a:spcAft>
              <a:buClr>
                <a:srgbClr val="C00000"/>
              </a:buClr>
              <a:buSzPct val="80000"/>
              <a:buFont typeface="Wingdings 3" panose="05040102010807070707" pitchFamily="18" charset="2"/>
              <a:buChar char=""/>
            </a:pPr>
            <a:r>
              <a:rPr lang="en-GB" sz="1840" dirty="0" smtClean="0">
                <a:latin typeface="Arial" panose="020B0604020202020204" pitchFamily="34" charset="0"/>
                <a:cs typeface="Arial" panose="020B0604020202020204" pitchFamily="34" charset="0"/>
              </a:rPr>
              <a:t>DFD </a:t>
            </a:r>
            <a:r>
              <a:rPr lang="en-GB" sz="1840" dirty="0">
                <a:latin typeface="Arial" panose="020B0604020202020204" pitchFamily="34" charset="0"/>
                <a:cs typeface="Arial" panose="020B0604020202020204" pitchFamily="34" charset="0"/>
              </a:rPr>
              <a:t>can be partitioned into levels. Each </a:t>
            </a:r>
            <a:r>
              <a:rPr lang="en-GB" sz="1840" b="1" u="sng" dirty="0">
                <a:latin typeface="Arial" panose="020B0604020202020204" pitchFamily="34" charset="0"/>
                <a:cs typeface="Arial" panose="020B0604020202020204" pitchFamily="34" charset="0"/>
              </a:rPr>
              <a:t>level</a:t>
            </a:r>
            <a:r>
              <a:rPr lang="en-GB" sz="1840" dirty="0">
                <a:latin typeface="Arial" panose="020B0604020202020204" pitchFamily="34" charset="0"/>
                <a:cs typeface="Arial" panose="020B0604020202020204" pitchFamily="34" charset="0"/>
              </a:rPr>
              <a:t> has </a:t>
            </a:r>
            <a:r>
              <a:rPr lang="en-GB" sz="1840" b="1" i="1" dirty="0" smtClean="0">
                <a:latin typeface="Arial" panose="020B0604020202020204" pitchFamily="34" charset="0"/>
                <a:cs typeface="Arial" panose="020B0604020202020204" pitchFamily="34" charset="0"/>
              </a:rPr>
              <a:t>more </a:t>
            </a:r>
            <a:r>
              <a:rPr lang="en-GB" sz="1840" b="1" i="1" dirty="0">
                <a:latin typeface="Arial" panose="020B0604020202020204" pitchFamily="34" charset="0"/>
                <a:cs typeface="Arial" panose="020B0604020202020204" pitchFamily="34" charset="0"/>
              </a:rPr>
              <a:t>information flow and data functional </a:t>
            </a:r>
            <a:r>
              <a:rPr lang="en-GB" sz="1840" b="1" i="1" dirty="0" smtClean="0">
                <a:latin typeface="Arial" panose="020B0604020202020204" pitchFamily="34" charset="0"/>
                <a:cs typeface="Arial" panose="020B0604020202020204" pitchFamily="34" charset="0"/>
              </a:rPr>
              <a:t/>
            </a:r>
            <a:br>
              <a:rPr lang="en-GB" sz="1840" b="1" i="1" dirty="0" smtClean="0">
                <a:latin typeface="Arial" panose="020B0604020202020204" pitchFamily="34" charset="0"/>
                <a:cs typeface="Arial" panose="020B0604020202020204" pitchFamily="34" charset="0"/>
              </a:rPr>
            </a:br>
            <a:r>
              <a:rPr lang="en-GB" sz="1840" b="1" i="1" dirty="0" smtClean="0">
                <a:latin typeface="Arial" panose="020B0604020202020204" pitchFamily="34" charset="0"/>
                <a:cs typeface="Arial" panose="020B0604020202020204" pitchFamily="34" charset="0"/>
              </a:rPr>
              <a:t>details</a:t>
            </a:r>
            <a:r>
              <a:rPr lang="en-GB" sz="1840" dirty="0" smtClean="0">
                <a:latin typeface="Arial" panose="020B0604020202020204" pitchFamily="34" charset="0"/>
                <a:cs typeface="Arial" panose="020B0604020202020204" pitchFamily="34" charset="0"/>
              </a:rPr>
              <a:t> </a:t>
            </a:r>
            <a:r>
              <a:rPr lang="en-GB" sz="1840" dirty="0">
                <a:latin typeface="Arial" panose="020B0604020202020204" pitchFamily="34" charset="0"/>
                <a:cs typeface="Arial" panose="020B0604020202020204" pitchFamily="34" charset="0"/>
              </a:rPr>
              <a:t>than the </a:t>
            </a:r>
            <a:r>
              <a:rPr lang="en-GB" sz="1840" b="1" dirty="0">
                <a:latin typeface="Arial" panose="020B0604020202020204" pitchFamily="34" charset="0"/>
                <a:cs typeface="Arial" panose="020B0604020202020204" pitchFamily="34" charset="0"/>
              </a:rPr>
              <a:t>previous </a:t>
            </a:r>
            <a:r>
              <a:rPr lang="en-GB" sz="1840" b="1" dirty="0" smtClean="0">
                <a:latin typeface="Arial" panose="020B0604020202020204" pitchFamily="34" charset="0"/>
                <a:cs typeface="Arial" panose="020B0604020202020204" pitchFamily="34" charset="0"/>
              </a:rPr>
              <a:t>level</a:t>
            </a:r>
            <a:r>
              <a:rPr lang="en-GB" sz="1840" dirty="0" smtClean="0">
                <a:latin typeface="Arial" panose="020B0604020202020204" pitchFamily="34" charset="0"/>
                <a:cs typeface="Arial" panose="020B0604020202020204" pitchFamily="34" charset="0"/>
              </a:rPr>
              <a:t>.</a:t>
            </a:r>
          </a:p>
          <a:p>
            <a:pPr marL="342900" indent="-342900">
              <a:spcAft>
                <a:spcPts val="0"/>
              </a:spcAft>
              <a:buClr>
                <a:srgbClr val="C00000"/>
              </a:buClr>
              <a:buSzPct val="80000"/>
              <a:buFont typeface="Wingdings 3" panose="05040102010807070707" pitchFamily="18" charset="2"/>
              <a:buChar char=""/>
            </a:pPr>
            <a:r>
              <a:rPr lang="en-GB" sz="1840" dirty="0" smtClean="0">
                <a:latin typeface="Arial" panose="020B0604020202020204" pitchFamily="34" charset="0"/>
                <a:cs typeface="Arial" panose="020B0604020202020204" pitchFamily="34" charset="0"/>
              </a:rPr>
              <a:t>The highest level </a:t>
            </a:r>
            <a:r>
              <a:rPr lang="en-GB" sz="1840" dirty="0">
                <a:latin typeface="Arial" panose="020B0604020202020204" pitchFamily="34" charset="0"/>
                <a:cs typeface="Arial" panose="020B0604020202020204" pitchFamily="34" charset="0"/>
              </a:rPr>
              <a:t>is </a:t>
            </a:r>
            <a:r>
              <a:rPr lang="en-GB" sz="1840" dirty="0" smtClean="0">
                <a:latin typeface="Arial" panose="020B0604020202020204" pitchFamily="34" charset="0"/>
                <a:cs typeface="Arial" panose="020B0604020202020204" pitchFamily="34" charset="0"/>
              </a:rPr>
              <a:t>the </a:t>
            </a:r>
            <a:r>
              <a:rPr lang="en-GB" sz="1840" b="1" dirty="0" smtClean="0">
                <a:latin typeface="Arial" panose="020B0604020202020204" pitchFamily="34" charset="0"/>
                <a:cs typeface="Arial" panose="020B0604020202020204" pitchFamily="34" charset="0"/>
              </a:rPr>
              <a:t>Context Diagram</a:t>
            </a:r>
            <a:r>
              <a:rPr lang="en-GB" sz="1840" dirty="0" smtClean="0">
                <a:latin typeface="Arial" panose="020B0604020202020204" pitchFamily="34" charset="0"/>
                <a:cs typeface="Arial" panose="020B0604020202020204" pitchFamily="34" charset="0"/>
              </a:rPr>
              <a:t>, here are some </a:t>
            </a:r>
            <a:r>
              <a:rPr lang="en-GB" sz="1840" dirty="0">
                <a:latin typeface="Arial" panose="020B0604020202020204" pitchFamily="34" charset="0"/>
                <a:cs typeface="Arial" panose="020B0604020202020204" pitchFamily="34" charset="0"/>
              </a:rPr>
              <a:t>important </a:t>
            </a:r>
            <a:r>
              <a:rPr lang="en-GB" sz="1840" dirty="0" smtClean="0">
                <a:latin typeface="Arial" panose="020B0604020202020204" pitchFamily="34" charset="0"/>
                <a:cs typeface="Arial" panose="020B0604020202020204" pitchFamily="34" charset="0"/>
              </a:rPr>
              <a:t>points:</a:t>
            </a:r>
            <a:endParaRPr lang="en-GB" sz="1840" dirty="0">
              <a:latin typeface="Arial" panose="020B0604020202020204" pitchFamily="34" charset="0"/>
              <a:cs typeface="Arial" panose="020B0604020202020204" pitchFamily="34" charset="0"/>
            </a:endParaRPr>
          </a:p>
          <a:p>
            <a:pPr marL="598487" lvl="0" indent="-285750">
              <a:spcAft>
                <a:spcPts val="0"/>
              </a:spcAft>
              <a:buClr>
                <a:srgbClr val="C00000"/>
              </a:buClr>
              <a:buSzPct val="100000"/>
              <a:buFont typeface="Wingdings" panose="05000000000000000000" pitchFamily="2" charset="2"/>
              <a:buChar char="§"/>
            </a:pPr>
            <a:r>
              <a:rPr lang="en-GB" sz="1840" dirty="0">
                <a:latin typeface="Arial" panose="020B0604020202020204" pitchFamily="34" charset="0"/>
                <a:cs typeface="Arial" panose="020B0604020202020204" pitchFamily="34" charset="0"/>
              </a:rPr>
              <a:t>1 bubble (</a:t>
            </a:r>
            <a:r>
              <a:rPr lang="en-GB" sz="1840" b="1" i="1" dirty="0">
                <a:latin typeface="Arial" panose="020B0604020202020204" pitchFamily="34" charset="0"/>
                <a:cs typeface="Arial" panose="020B0604020202020204" pitchFamily="34" charset="0"/>
              </a:rPr>
              <a:t>process</a:t>
            </a:r>
            <a:r>
              <a:rPr lang="en-GB" sz="1840" b="1" dirty="0">
                <a:latin typeface="Arial" panose="020B0604020202020204" pitchFamily="34" charset="0"/>
                <a:cs typeface="Arial" panose="020B0604020202020204" pitchFamily="34" charset="0"/>
              </a:rPr>
              <a:t>) </a:t>
            </a:r>
            <a:r>
              <a:rPr lang="en-GB" sz="1840" b="1" dirty="0" smtClean="0">
                <a:latin typeface="Arial" panose="020B0604020202020204" pitchFamily="34" charset="0"/>
                <a:cs typeface="Arial" panose="020B0604020202020204" pitchFamily="34" charset="0"/>
              </a:rPr>
              <a:t>represents the </a:t>
            </a:r>
            <a:r>
              <a:rPr lang="en-GB" sz="1840" b="1" dirty="0">
                <a:latin typeface="Arial" panose="020B0604020202020204" pitchFamily="34" charset="0"/>
                <a:cs typeface="Arial" panose="020B0604020202020204" pitchFamily="34" charset="0"/>
              </a:rPr>
              <a:t>entire </a:t>
            </a:r>
            <a:r>
              <a:rPr lang="en-GB" sz="1840" b="1" dirty="0" smtClean="0">
                <a:latin typeface="Arial" panose="020B0604020202020204" pitchFamily="34" charset="0"/>
                <a:cs typeface="Arial" panose="020B0604020202020204" pitchFamily="34" charset="0"/>
              </a:rPr>
              <a:t>system</a:t>
            </a:r>
            <a:endParaRPr lang="en-GB" sz="1840" b="1" dirty="0">
              <a:latin typeface="Arial" panose="020B0604020202020204" pitchFamily="34" charset="0"/>
              <a:cs typeface="Arial" panose="020B0604020202020204" pitchFamily="34" charset="0"/>
            </a:endParaRPr>
          </a:p>
          <a:p>
            <a:pPr marL="598487" lvl="0" indent="-285750">
              <a:spcAft>
                <a:spcPts val="0"/>
              </a:spcAft>
              <a:buClr>
                <a:srgbClr val="C00000"/>
              </a:buClr>
              <a:buSzPct val="100000"/>
              <a:buFont typeface="Wingdings" panose="05000000000000000000" pitchFamily="2" charset="2"/>
              <a:buChar char="§"/>
            </a:pPr>
            <a:r>
              <a:rPr lang="en-GB" sz="1840" b="1" i="1" dirty="0">
                <a:latin typeface="Arial" panose="020B0604020202020204" pitchFamily="34" charset="0"/>
                <a:cs typeface="Arial" panose="020B0604020202020204" pitchFamily="34" charset="0"/>
              </a:rPr>
              <a:t>Data arrows </a:t>
            </a:r>
            <a:r>
              <a:rPr lang="en-GB" sz="1840" dirty="0">
                <a:latin typeface="Arial" panose="020B0604020202020204" pitchFamily="34" charset="0"/>
                <a:cs typeface="Arial" panose="020B0604020202020204" pitchFamily="34" charset="0"/>
              </a:rPr>
              <a:t>show </a:t>
            </a:r>
            <a:r>
              <a:rPr lang="en-GB" sz="1840" b="1" dirty="0">
                <a:latin typeface="Arial" panose="020B0604020202020204" pitchFamily="34" charset="0"/>
                <a:cs typeface="Arial" panose="020B0604020202020204" pitchFamily="34" charset="0"/>
              </a:rPr>
              <a:t>input and </a:t>
            </a:r>
            <a:r>
              <a:rPr lang="en-GB" sz="1840" b="1" dirty="0" smtClean="0">
                <a:latin typeface="Arial" panose="020B0604020202020204" pitchFamily="34" charset="0"/>
                <a:cs typeface="Arial" panose="020B0604020202020204" pitchFamily="34" charset="0"/>
              </a:rPr>
              <a:t>output</a:t>
            </a:r>
            <a:endParaRPr lang="en-GB" sz="1840" b="1" dirty="0">
              <a:latin typeface="Arial" panose="020B0604020202020204" pitchFamily="34" charset="0"/>
              <a:cs typeface="Arial" panose="020B0604020202020204" pitchFamily="34" charset="0"/>
            </a:endParaRPr>
          </a:p>
          <a:p>
            <a:pPr marL="598487" lvl="0" indent="-285750">
              <a:spcAft>
                <a:spcPts val="0"/>
              </a:spcAft>
              <a:buClr>
                <a:srgbClr val="C00000"/>
              </a:buClr>
              <a:buSzPct val="100000"/>
              <a:buFont typeface="Wingdings" panose="05000000000000000000" pitchFamily="2" charset="2"/>
              <a:buChar char="§"/>
            </a:pPr>
            <a:r>
              <a:rPr lang="en-GB" sz="1840" b="1" i="1" dirty="0">
                <a:latin typeface="Arial" panose="020B0604020202020204" pitchFamily="34" charset="0"/>
                <a:cs typeface="Arial" panose="020B0604020202020204" pitchFamily="34" charset="0"/>
              </a:rPr>
              <a:t>Data Stores </a:t>
            </a:r>
            <a:r>
              <a:rPr lang="en-GB" sz="1840" dirty="0" smtClean="0">
                <a:latin typeface="Arial" panose="020B0604020202020204" pitchFamily="34" charset="0"/>
                <a:cs typeface="Arial" panose="020B0604020202020204" pitchFamily="34" charset="0"/>
              </a:rPr>
              <a:t>are </a:t>
            </a:r>
            <a:r>
              <a:rPr lang="en-GB" sz="1840" b="1" dirty="0" smtClean="0">
                <a:latin typeface="Arial" panose="020B0604020202020204" pitchFamily="34" charset="0"/>
                <a:cs typeface="Arial" panose="020B0604020202020204" pitchFamily="34" charset="0"/>
              </a:rPr>
              <a:t>NOT</a:t>
            </a:r>
            <a:r>
              <a:rPr lang="en-GB" sz="1840" dirty="0" smtClean="0">
                <a:latin typeface="Arial" panose="020B0604020202020204" pitchFamily="34" charset="0"/>
                <a:cs typeface="Arial" panose="020B0604020202020204" pitchFamily="34" charset="0"/>
              </a:rPr>
              <a:t> shown </a:t>
            </a:r>
            <a:br>
              <a:rPr lang="en-GB" sz="1840" dirty="0" smtClean="0">
                <a:latin typeface="Arial" panose="020B0604020202020204" pitchFamily="34" charset="0"/>
                <a:cs typeface="Arial" panose="020B0604020202020204" pitchFamily="34" charset="0"/>
              </a:rPr>
            </a:br>
            <a:r>
              <a:rPr lang="en-GB" sz="1840" dirty="0" smtClean="0">
                <a:latin typeface="Arial" panose="020B0604020202020204" pitchFamily="34" charset="0"/>
                <a:cs typeface="Arial" panose="020B0604020202020204" pitchFamily="34" charset="0"/>
                <a:sym typeface="Wingdings" pitchFamily="2" charset="2"/>
              </a:rPr>
              <a:t> </a:t>
            </a:r>
            <a:r>
              <a:rPr lang="en-GB" sz="1840" dirty="0" smtClean="0">
                <a:latin typeface="Arial" panose="020B0604020202020204" pitchFamily="34" charset="0"/>
                <a:cs typeface="Arial" panose="020B0604020202020204" pitchFamily="34" charset="0"/>
              </a:rPr>
              <a:t>They </a:t>
            </a:r>
            <a:r>
              <a:rPr lang="en-GB" sz="1840" dirty="0">
                <a:latin typeface="Arial" panose="020B0604020202020204" pitchFamily="34" charset="0"/>
                <a:cs typeface="Arial" panose="020B0604020202020204" pitchFamily="34" charset="0"/>
              </a:rPr>
              <a:t>are within the </a:t>
            </a:r>
            <a:r>
              <a:rPr lang="en-GB" sz="1840" dirty="0" smtClean="0">
                <a:latin typeface="Arial" panose="020B0604020202020204" pitchFamily="34" charset="0"/>
                <a:cs typeface="Arial" panose="020B0604020202020204" pitchFamily="34" charset="0"/>
              </a:rPr>
              <a:t>system</a:t>
            </a:r>
          </a:p>
          <a:p>
            <a:pPr marL="285750" indent="-285750">
              <a:spcAft>
                <a:spcPts val="0"/>
              </a:spcAft>
              <a:buClr>
                <a:srgbClr val="C00000"/>
              </a:buClr>
              <a:buSzPct val="80000"/>
              <a:buFont typeface="Wingdings 3" panose="05040102010807070707" pitchFamily="18" charset="2"/>
              <a:buChar char=""/>
            </a:pPr>
            <a:r>
              <a:rPr lang="en-GB" sz="1840" dirty="0" smtClean="0">
                <a:latin typeface="Arial" panose="020B0604020202020204" pitchFamily="34" charset="0"/>
                <a:cs typeface="Arial" panose="020B0604020202020204" pitchFamily="34" charset="0"/>
              </a:rPr>
              <a:t>The </a:t>
            </a:r>
            <a:r>
              <a:rPr lang="en-GB" sz="1840" dirty="0">
                <a:latin typeface="Arial" panose="020B0604020202020204" pitchFamily="34" charset="0"/>
                <a:cs typeface="Arial" panose="020B0604020202020204" pitchFamily="34" charset="0"/>
              </a:rPr>
              <a:t>next Level is called </a:t>
            </a:r>
            <a:r>
              <a:rPr lang="en-GB" sz="1840" b="1" dirty="0">
                <a:latin typeface="Arial" panose="020B0604020202020204" pitchFamily="34" charset="0"/>
                <a:cs typeface="Arial" panose="020B0604020202020204" pitchFamily="34" charset="0"/>
              </a:rPr>
              <a:t>Level 0 DFD</a:t>
            </a:r>
            <a:r>
              <a:rPr lang="en-GB" sz="1840" dirty="0">
                <a:latin typeface="Arial" panose="020B0604020202020204" pitchFamily="34" charset="0"/>
                <a:cs typeface="Arial" panose="020B0604020202020204" pitchFamily="34" charset="0"/>
              </a:rPr>
              <a:t>, here are </a:t>
            </a:r>
            <a:r>
              <a:rPr lang="en-GB" sz="1840" dirty="0" smtClean="0">
                <a:latin typeface="Arial" panose="020B0604020202020204" pitchFamily="34" charset="0"/>
                <a:cs typeface="Arial" panose="020B0604020202020204" pitchFamily="34" charset="0"/>
              </a:rPr>
              <a:t/>
            </a:r>
            <a:br>
              <a:rPr lang="en-GB" sz="1840" dirty="0" smtClean="0">
                <a:latin typeface="Arial" panose="020B0604020202020204" pitchFamily="34" charset="0"/>
                <a:cs typeface="Arial" panose="020B0604020202020204" pitchFamily="34" charset="0"/>
              </a:rPr>
            </a:br>
            <a:r>
              <a:rPr lang="en-GB" sz="1840" dirty="0" smtClean="0">
                <a:latin typeface="Arial" panose="020B0604020202020204" pitchFamily="34" charset="0"/>
                <a:cs typeface="Arial" panose="020B0604020202020204" pitchFamily="34" charset="0"/>
              </a:rPr>
              <a:t>some </a:t>
            </a:r>
            <a:r>
              <a:rPr lang="en-GB" sz="1840" dirty="0">
                <a:latin typeface="Arial" panose="020B0604020202020204" pitchFamily="34" charset="0"/>
                <a:cs typeface="Arial" panose="020B0604020202020204" pitchFamily="34" charset="0"/>
              </a:rPr>
              <a:t>important points:</a:t>
            </a:r>
          </a:p>
          <a:p>
            <a:pPr marL="660400" lvl="0" indent="-285750">
              <a:spcAft>
                <a:spcPts val="0"/>
              </a:spcAft>
              <a:buClr>
                <a:srgbClr val="C00000"/>
              </a:buClr>
              <a:buSzPct val="100000"/>
              <a:buFont typeface="Wingdings" panose="05000000000000000000" pitchFamily="2" charset="2"/>
              <a:buChar char="§"/>
            </a:pPr>
            <a:r>
              <a:rPr lang="en-GB" sz="1840" dirty="0">
                <a:latin typeface="Arial" panose="020B0604020202020204" pitchFamily="34" charset="0"/>
                <a:cs typeface="Arial" panose="020B0604020202020204" pitchFamily="34" charset="0"/>
              </a:rPr>
              <a:t>must </a:t>
            </a:r>
            <a:r>
              <a:rPr lang="en-GB" sz="1840" b="1" i="1" dirty="0">
                <a:latin typeface="Arial" panose="020B0604020202020204" pitchFamily="34" charset="0"/>
                <a:cs typeface="Arial" panose="020B0604020202020204" pitchFamily="34" charset="0"/>
              </a:rPr>
              <a:t>reflect</a:t>
            </a:r>
            <a:r>
              <a:rPr lang="en-GB" sz="1840" dirty="0">
                <a:latin typeface="Arial" panose="020B0604020202020204" pitchFamily="34" charset="0"/>
                <a:cs typeface="Arial" panose="020B0604020202020204" pitchFamily="34" charset="0"/>
              </a:rPr>
              <a:t> the </a:t>
            </a:r>
            <a:r>
              <a:rPr lang="en-GB" sz="1840" b="1" i="1" dirty="0">
                <a:latin typeface="Arial" panose="020B0604020202020204" pitchFamily="34" charset="0"/>
                <a:cs typeface="Arial" panose="020B0604020202020204" pitchFamily="34" charset="0"/>
              </a:rPr>
              <a:t>context diagram </a:t>
            </a:r>
            <a:r>
              <a:rPr lang="en-GB" sz="1840" dirty="0">
                <a:latin typeface="Arial" panose="020B0604020202020204" pitchFamily="34" charset="0"/>
                <a:cs typeface="Arial" panose="020B0604020202020204" pitchFamily="34" charset="0"/>
              </a:rPr>
              <a:t>(</a:t>
            </a:r>
            <a:r>
              <a:rPr lang="en-GB" sz="1840" b="1" dirty="0">
                <a:latin typeface="Arial" panose="020B0604020202020204" pitchFamily="34" charset="0"/>
                <a:cs typeface="Arial" panose="020B0604020202020204" pitchFamily="34" charset="0"/>
              </a:rPr>
              <a:t>detailed</a:t>
            </a:r>
            <a:r>
              <a:rPr lang="en-GB" sz="1840" dirty="0">
                <a:latin typeface="Arial" panose="020B0604020202020204" pitchFamily="34" charset="0"/>
                <a:cs typeface="Arial" panose="020B0604020202020204" pitchFamily="34" charset="0"/>
              </a:rPr>
              <a:t>)</a:t>
            </a:r>
          </a:p>
          <a:p>
            <a:pPr marL="660400" lvl="0" indent="-285750">
              <a:spcAft>
                <a:spcPts val="0"/>
              </a:spcAft>
              <a:buClr>
                <a:srgbClr val="C00000"/>
              </a:buClr>
              <a:buSzPct val="100000"/>
              <a:buFont typeface="Wingdings" panose="05000000000000000000" pitchFamily="2" charset="2"/>
              <a:buChar char="§"/>
            </a:pPr>
            <a:r>
              <a:rPr lang="en-GB" sz="1840" b="1" i="1" dirty="0">
                <a:latin typeface="Arial" panose="020B0604020202020204" pitchFamily="34" charset="0"/>
                <a:cs typeface="Arial" panose="020B0604020202020204" pitchFamily="34" charset="0"/>
              </a:rPr>
              <a:t>Input</a:t>
            </a:r>
            <a:r>
              <a:rPr lang="en-GB" sz="1840" dirty="0">
                <a:latin typeface="Arial" panose="020B0604020202020204" pitchFamily="34" charset="0"/>
                <a:cs typeface="Arial" panose="020B0604020202020204" pitchFamily="34" charset="0"/>
              </a:rPr>
              <a:t> going into a process </a:t>
            </a:r>
          </a:p>
          <a:p>
            <a:pPr marL="660400" lvl="0" indent="-285750">
              <a:spcAft>
                <a:spcPts val="0"/>
              </a:spcAft>
              <a:buClr>
                <a:srgbClr val="C00000"/>
              </a:buClr>
              <a:buSzPct val="100000"/>
              <a:buFont typeface="Wingdings" panose="05000000000000000000" pitchFamily="2" charset="2"/>
              <a:buChar char="§"/>
            </a:pPr>
            <a:r>
              <a:rPr lang="en-GB" sz="1840" b="1" i="1" dirty="0">
                <a:latin typeface="Arial" panose="020B0604020202020204" pitchFamily="34" charset="0"/>
                <a:cs typeface="Arial" panose="020B0604020202020204" pitchFamily="34" charset="0"/>
              </a:rPr>
              <a:t>Outputs </a:t>
            </a:r>
            <a:r>
              <a:rPr lang="en-GB" sz="1840" dirty="0">
                <a:latin typeface="Arial" panose="020B0604020202020204" pitchFamily="34" charset="0"/>
                <a:cs typeface="Arial" panose="020B0604020202020204" pitchFamily="34" charset="0"/>
              </a:rPr>
              <a:t>leaving the process</a:t>
            </a:r>
          </a:p>
          <a:p>
            <a:pPr marL="660400" lvl="0" indent="-285750">
              <a:spcAft>
                <a:spcPts val="0"/>
              </a:spcAft>
              <a:buClr>
                <a:srgbClr val="C00000"/>
              </a:buClr>
              <a:buSzPct val="100000"/>
              <a:buFont typeface="Wingdings" panose="05000000000000000000" pitchFamily="2" charset="2"/>
              <a:buChar char="§"/>
            </a:pPr>
            <a:r>
              <a:rPr lang="en-GB" sz="1840" b="1" i="1" dirty="0">
                <a:latin typeface="Arial" panose="020B0604020202020204" pitchFamily="34" charset="0"/>
                <a:cs typeface="Arial" panose="020B0604020202020204" pitchFamily="34" charset="0"/>
              </a:rPr>
              <a:t>Data stores </a:t>
            </a:r>
            <a:r>
              <a:rPr lang="en-GB" sz="1840" dirty="0">
                <a:latin typeface="Arial" panose="020B0604020202020204" pitchFamily="34" charset="0"/>
                <a:cs typeface="Arial" panose="020B0604020202020204" pitchFamily="34" charset="0"/>
              </a:rPr>
              <a:t>are first </a:t>
            </a:r>
            <a:r>
              <a:rPr lang="en-GB" sz="1840" b="1" dirty="0">
                <a:latin typeface="Arial" panose="020B0604020202020204" pitchFamily="34" charset="0"/>
                <a:cs typeface="Arial" panose="020B0604020202020204" pitchFamily="34" charset="0"/>
              </a:rPr>
              <a:t>shown at this </a:t>
            </a:r>
            <a:r>
              <a:rPr lang="en-GB" sz="1840" b="1" dirty="0" smtClean="0">
                <a:latin typeface="Arial" panose="020B0604020202020204" pitchFamily="34" charset="0"/>
                <a:cs typeface="Arial" panose="020B0604020202020204" pitchFamily="34" charset="0"/>
              </a:rPr>
              <a:t>level</a:t>
            </a:r>
            <a:endParaRPr lang="en-GB" sz="1840" b="1" dirty="0">
              <a:latin typeface="Arial" panose="020B0604020202020204" pitchFamily="34" charset="0"/>
              <a:cs typeface="Arial" panose="020B0604020202020204" pitchFamily="34" charset="0"/>
            </a:endParaRPr>
          </a:p>
        </p:txBody>
      </p:sp>
      <p:pic>
        <p:nvPicPr>
          <p:cNvPr id="10" name="Picture 9" descr="http://members.tripod.com/~myyee/cs457/dfdcontextlevel.gif"/>
          <p:cNvPicPr/>
          <p:nvPr/>
        </p:nvPicPr>
        <p:blipFill rotWithShape="1">
          <a:blip r:embed="rId3" cstate="print"/>
          <a:srcRect t="8811" r="27586" b="20307"/>
          <a:stretch/>
        </p:blipFill>
        <p:spPr bwMode="auto">
          <a:xfrm>
            <a:off x="5778224" y="1052737"/>
            <a:ext cx="3042247" cy="2006589"/>
          </a:xfrm>
          <a:prstGeom prst="rect">
            <a:avLst/>
          </a:prstGeom>
          <a:noFill/>
          <a:ln w="9525">
            <a:noFill/>
            <a:miter lim="800000"/>
            <a:headEnd/>
            <a:tailEnd/>
          </a:ln>
          <a:effectLst>
            <a:outerShdw blurRad="152400" dist="38100" dir="2700000" sx="102000" sy="102000" algn="tl" rotWithShape="0">
              <a:prstClr val="black">
                <a:alpha val="40000"/>
              </a:prstClr>
            </a:outerShdw>
          </a:effectLst>
        </p:spPr>
      </p:pic>
      <p:sp>
        <p:nvSpPr>
          <p:cNvPr id="6" name="Title 2"/>
          <p:cNvSpPr>
            <a:spLocks noGrp="1"/>
          </p:cNvSpPr>
          <p:nvPr>
            <p:ph type="title"/>
          </p:nvPr>
        </p:nvSpPr>
        <p:spPr>
          <a:xfrm>
            <a:off x="70266" y="72008"/>
            <a:ext cx="7742094" cy="548680"/>
          </a:xfrm>
        </p:spPr>
        <p:txBody>
          <a:bodyPr>
            <a:noAutofit/>
          </a:bodyPr>
          <a:lstStyle/>
          <a:p>
            <a:r>
              <a:rPr lang="en-GB" sz="3400" dirty="0" smtClean="0"/>
              <a:t>P4.1 </a:t>
            </a:r>
            <a:r>
              <a:rPr lang="en-GB" sz="3400" dirty="0"/>
              <a:t>- Data flow diagrams (DFD</a:t>
            </a:r>
            <a:r>
              <a:rPr lang="en-GB" sz="3400" dirty="0" smtClean="0"/>
              <a:t>) – Level 0</a:t>
            </a:r>
            <a:endParaRPr lang="en-GB" sz="3400" dirty="0"/>
          </a:p>
        </p:txBody>
      </p:sp>
      <p:pic>
        <p:nvPicPr>
          <p:cNvPr id="7" name="Picture 6" descr="http://members.tripod.com/~myyee/cs457/dfdlevel0.gif"/>
          <p:cNvPicPr/>
          <p:nvPr/>
        </p:nvPicPr>
        <p:blipFill>
          <a:blip r:embed="rId4" cstate="print"/>
          <a:srcRect/>
          <a:stretch>
            <a:fillRect/>
          </a:stretch>
        </p:blipFill>
        <p:spPr bwMode="auto">
          <a:xfrm>
            <a:off x="5652120" y="4221088"/>
            <a:ext cx="3168351" cy="2016224"/>
          </a:xfrm>
          <a:prstGeom prst="rect">
            <a:avLst/>
          </a:prstGeom>
          <a:noFill/>
          <a:ln w="9525">
            <a:noFill/>
            <a:miter lim="800000"/>
            <a:headEnd/>
            <a:tailEnd/>
          </a:ln>
          <a:effectLst>
            <a:outerShdw blurRad="152400" dist="38100" dir="2700000" sx="102000" sy="102000" algn="tl" rotWithShape="0">
              <a:prstClr val="black">
                <a:alpha val="40000"/>
              </a:prstClr>
            </a:outerShdw>
          </a:effectLst>
        </p:spPr>
      </p:pic>
    </p:spTree>
    <p:extLst>
      <p:ext uri="{BB962C8B-B14F-4D97-AF65-F5344CB8AC3E}">
        <p14:creationId xmlns:p14="http://schemas.microsoft.com/office/powerpoint/2010/main" val="22291060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 name="ISPRING_PRESENTATION_TITLE" val="11.3"/>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76DD945F-B7B0-4691-A0D0-E2EAD6DA23B3}">
  <ds:schemaRefs>
    <ds:schemaRef ds:uri="http://purl.org/dc/elements/1.1/"/>
    <ds:schemaRef ds:uri="http://schemas.microsoft.com/office/2006/metadata/properties"/>
    <ds:schemaRef ds:uri="http://www.w3.org/XML/1998/namespace"/>
    <ds:schemaRef ds:uri="http://purl.org/dc/terms/"/>
    <ds:schemaRef ds:uri="http://schemas.microsoft.com/office/2006/documentManagement/types"/>
    <ds:schemaRef ds:uri="http://schemas.openxmlformats.org/package/2006/metadata/core-properties"/>
    <ds:schemaRef ds:uri="http://purl.org/dc/dcmitype/"/>
  </ds:schemaRefs>
</ds:datastoreItem>
</file>

<file path=customXml/itemProps3.xml><?xml version="1.0" encoding="utf-8"?>
<ds:datastoreItem xmlns:ds="http://schemas.openxmlformats.org/officeDocument/2006/customXml" ds:itemID="{E5A8F797-114D-47DC-A43E-E9D7D887189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Enderoth</Template>
  <TotalTime>42222</TotalTime>
  <Words>3264</Words>
  <Application>Microsoft Office PowerPoint</Application>
  <PresentationFormat>On-screen Show (4:3)</PresentationFormat>
  <Paragraphs>259</Paragraphs>
  <Slides>30</Slides>
  <Notes>30</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30</vt:i4>
      </vt:variant>
    </vt:vector>
  </HeadingPairs>
  <TitlesOfParts>
    <vt:vector size="38" baseType="lpstr">
      <vt:lpstr>Arial</vt:lpstr>
      <vt:lpstr>Calibri</vt:lpstr>
      <vt:lpstr>Lucida Sans Unicode</vt:lpstr>
      <vt:lpstr>Verdana</vt:lpstr>
      <vt:lpstr>Wingdings</vt:lpstr>
      <vt:lpstr>Wingdings 2</vt:lpstr>
      <vt:lpstr>Wingdings 3</vt:lpstr>
      <vt:lpstr>Enderoth</vt:lpstr>
      <vt:lpstr>PowerPoint Presentation</vt:lpstr>
      <vt:lpstr>Assignment Scenario</vt:lpstr>
      <vt:lpstr>Assessment Criteria</vt:lpstr>
      <vt:lpstr>Assessment Criteria</vt:lpstr>
      <vt:lpstr>LO3 – Teaching Content</vt:lpstr>
      <vt:lpstr>LO3 – Assessment Guidance</vt:lpstr>
      <vt:lpstr>P4.1 - Data flow diagrams (DFD) – Level 0</vt:lpstr>
      <vt:lpstr>P4.1 - Data flow diagrams (DFD) – Level 0</vt:lpstr>
      <vt:lpstr>P4.1 - Data flow diagrams (DFD) – Level 0</vt:lpstr>
      <vt:lpstr>P4.1 - Data flow diagrams (DFD) – Level 1</vt:lpstr>
      <vt:lpstr>P4.1 - Data flow diagrams (DFD) – Level 0</vt:lpstr>
      <vt:lpstr>P4.2 – Functionality - Flow Charts</vt:lpstr>
      <vt:lpstr>P4.2 – Functionality - Flow Charts</vt:lpstr>
      <vt:lpstr>P4.3 – Functionality - Jackson Structure Chart </vt:lpstr>
      <vt:lpstr>P4.3 – Functionality - Jackson Structure Chart </vt:lpstr>
      <vt:lpstr>P4.3 – Functionality - Jackson Structure Chart </vt:lpstr>
      <vt:lpstr>P4.4 - Static Data - ERD</vt:lpstr>
      <vt:lpstr>P4.4 - Static Data - ERD</vt:lpstr>
      <vt:lpstr>P4.4 - Static Data - ERD</vt:lpstr>
      <vt:lpstr>P4.5 - Static Data – Hierarchical Tree Diagram</vt:lpstr>
      <vt:lpstr>P4.6 - Static Data – Bubble Diagram</vt:lpstr>
      <vt:lpstr>P4.7 – Events – Entity Life History</vt:lpstr>
      <vt:lpstr>M2.1 - Unified Modelling Language (UML) </vt:lpstr>
      <vt:lpstr>M2.1 - Unified Modelling Language (UML) </vt:lpstr>
      <vt:lpstr>M2.1 - Unified Modelling Language (UML) </vt:lpstr>
      <vt:lpstr>M2.1 - Unified Modelling Language (UML) </vt:lpstr>
      <vt:lpstr>M2.1 - Unified Modelling Language (UML) </vt:lpstr>
      <vt:lpstr>M2.1 - Unified Modelling Language (UML) </vt:lpstr>
      <vt:lpstr>D1.1 - Unified Modelling Language (UML) </vt:lpstr>
      <vt:lpstr>LO3 – Assessment Criteria</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11.3</dc:title>
  <dc:subject>eBusiness</dc:subject>
  <dc:creator>Enderoth</dc:creator>
  <cp:lastModifiedBy>Stephen Rafferty</cp:lastModifiedBy>
  <cp:revision>1467</cp:revision>
  <cp:lastPrinted>2014-01-22T18:25:48Z</cp:lastPrinted>
  <dcterms:created xsi:type="dcterms:W3CDTF">2008-03-12T11:01:44Z</dcterms:created>
  <dcterms:modified xsi:type="dcterms:W3CDTF">2018-08-10T09:09:07Z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